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18" r:id="rId3"/>
    <p:sldId id="257" r:id="rId4"/>
    <p:sldId id="283" r:id="rId5"/>
    <p:sldId id="282" r:id="rId6"/>
    <p:sldId id="319" r:id="rId7"/>
    <p:sldId id="262" r:id="rId8"/>
    <p:sldId id="284" r:id="rId9"/>
    <p:sldId id="285" r:id="rId10"/>
    <p:sldId id="287" r:id="rId11"/>
    <p:sldId id="264" r:id="rId12"/>
    <p:sldId id="288" r:id="rId13"/>
    <p:sldId id="320" r:id="rId14"/>
    <p:sldId id="263" r:id="rId15"/>
    <p:sldId id="290" r:id="rId16"/>
    <p:sldId id="267" r:id="rId17"/>
    <p:sldId id="317" r:id="rId18"/>
    <p:sldId id="316" r:id="rId19"/>
    <p:sldId id="268" r:id="rId20"/>
    <p:sldId id="270" r:id="rId21"/>
    <p:sldId id="271" r:id="rId22"/>
    <p:sldId id="315" r:id="rId23"/>
    <p:sldId id="308" r:id="rId24"/>
    <p:sldId id="310" r:id="rId25"/>
    <p:sldId id="311" r:id="rId26"/>
    <p:sldId id="309" r:id="rId27"/>
    <p:sldId id="312" r:id="rId28"/>
    <p:sldId id="313" r:id="rId29"/>
    <p:sldId id="314" r:id="rId30"/>
    <p:sldId id="296" r:id="rId31"/>
    <p:sldId id="322" r:id="rId32"/>
    <p:sldId id="321" r:id="rId33"/>
    <p:sldId id="293" r:id="rId34"/>
    <p:sldId id="297" r:id="rId35"/>
    <p:sldId id="298" r:id="rId36"/>
    <p:sldId id="299" r:id="rId37"/>
    <p:sldId id="300" r:id="rId38"/>
    <p:sldId id="301" r:id="rId39"/>
    <p:sldId id="302" r:id="rId40"/>
    <p:sldId id="303" r:id="rId41"/>
    <p:sldId id="304" r:id="rId42"/>
    <p:sldId id="306" r:id="rId43"/>
    <p:sldId id="305" r:id="rId44"/>
    <p:sldId id="286" r:id="rId45"/>
    <p:sldId id="272" r:id="rId46"/>
    <p:sldId id="276"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79" d="100"/>
          <a:sy n="79" d="100"/>
        </p:scale>
        <p:origin x="126"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5F423-EB6F-4387-9A96-F4C0F68DFD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FF73493-1F7B-4966-A557-72FFD7D05BD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229207-45BC-4264-B87F-1648F5ABBA07}"/>
              </a:ext>
            </a:extLst>
          </p:cNvPr>
          <p:cNvSpPr>
            <a:spLocks noGrp="1"/>
          </p:cNvSpPr>
          <p:nvPr>
            <p:ph type="dt" sz="half" idx="10"/>
          </p:nvPr>
        </p:nvSpPr>
        <p:spPr/>
        <p:txBody>
          <a:bodyPr/>
          <a:lstStyle/>
          <a:p>
            <a:fld id="{D9F324F5-6FB1-4D4C-9073-D38E63397C43}" type="datetimeFigureOut">
              <a:rPr lang="en-US" smtClean="0"/>
              <a:t>11/14/2025</a:t>
            </a:fld>
            <a:endParaRPr lang="en-US"/>
          </a:p>
        </p:txBody>
      </p:sp>
      <p:sp>
        <p:nvSpPr>
          <p:cNvPr id="5" name="Footer Placeholder 4">
            <a:extLst>
              <a:ext uri="{FF2B5EF4-FFF2-40B4-BE49-F238E27FC236}">
                <a16:creationId xmlns:a16="http://schemas.microsoft.com/office/drawing/2014/main" id="{87BDD261-A3E0-4E5A-8543-C6EA0AB913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9F9071-C7B8-4488-B639-4703EDE3C51F}"/>
              </a:ext>
            </a:extLst>
          </p:cNvPr>
          <p:cNvSpPr>
            <a:spLocks noGrp="1"/>
          </p:cNvSpPr>
          <p:nvPr>
            <p:ph type="sldNum" sz="quarter" idx="12"/>
          </p:nvPr>
        </p:nvSpPr>
        <p:spPr/>
        <p:txBody>
          <a:bodyPr/>
          <a:lstStyle/>
          <a:p>
            <a:fld id="{21DF60B1-8CF8-4541-8FB6-A890F7721FE4}" type="slidenum">
              <a:rPr lang="en-US" smtClean="0"/>
              <a:t>‹#›</a:t>
            </a:fld>
            <a:endParaRPr lang="en-US"/>
          </a:p>
        </p:txBody>
      </p:sp>
    </p:spTree>
    <p:extLst>
      <p:ext uri="{BB962C8B-B14F-4D97-AF65-F5344CB8AC3E}">
        <p14:creationId xmlns:p14="http://schemas.microsoft.com/office/powerpoint/2010/main" val="233232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B1EE2-8A9C-498B-A6EC-8776C4669A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280A038-4D1D-489B-AEED-2D9CE2F52D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95B266-6EA1-40B3-9FB8-50B55480633F}"/>
              </a:ext>
            </a:extLst>
          </p:cNvPr>
          <p:cNvSpPr>
            <a:spLocks noGrp="1"/>
          </p:cNvSpPr>
          <p:nvPr>
            <p:ph type="dt" sz="half" idx="10"/>
          </p:nvPr>
        </p:nvSpPr>
        <p:spPr/>
        <p:txBody>
          <a:bodyPr/>
          <a:lstStyle/>
          <a:p>
            <a:fld id="{D9F324F5-6FB1-4D4C-9073-D38E63397C43}" type="datetimeFigureOut">
              <a:rPr lang="en-US" smtClean="0"/>
              <a:t>11/14/2025</a:t>
            </a:fld>
            <a:endParaRPr lang="en-US"/>
          </a:p>
        </p:txBody>
      </p:sp>
      <p:sp>
        <p:nvSpPr>
          <p:cNvPr id="5" name="Footer Placeholder 4">
            <a:extLst>
              <a:ext uri="{FF2B5EF4-FFF2-40B4-BE49-F238E27FC236}">
                <a16:creationId xmlns:a16="http://schemas.microsoft.com/office/drawing/2014/main" id="{CF840626-E11B-488D-AFF3-B6F922D396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4B6917-96DE-4AA7-90BB-48603D6E618B}"/>
              </a:ext>
            </a:extLst>
          </p:cNvPr>
          <p:cNvSpPr>
            <a:spLocks noGrp="1"/>
          </p:cNvSpPr>
          <p:nvPr>
            <p:ph type="sldNum" sz="quarter" idx="12"/>
          </p:nvPr>
        </p:nvSpPr>
        <p:spPr/>
        <p:txBody>
          <a:bodyPr/>
          <a:lstStyle/>
          <a:p>
            <a:fld id="{21DF60B1-8CF8-4541-8FB6-A890F7721FE4}" type="slidenum">
              <a:rPr lang="en-US" smtClean="0"/>
              <a:t>‹#›</a:t>
            </a:fld>
            <a:endParaRPr lang="en-US"/>
          </a:p>
        </p:txBody>
      </p:sp>
    </p:spTree>
    <p:extLst>
      <p:ext uri="{BB962C8B-B14F-4D97-AF65-F5344CB8AC3E}">
        <p14:creationId xmlns:p14="http://schemas.microsoft.com/office/powerpoint/2010/main" val="979160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674021-48D6-42CF-8383-0051CB5870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FAC0EC5-ED0B-47A0-896F-2D4499E3D9C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F1025B-4A09-4C8E-B80D-3B0E1AAFE0B0}"/>
              </a:ext>
            </a:extLst>
          </p:cNvPr>
          <p:cNvSpPr>
            <a:spLocks noGrp="1"/>
          </p:cNvSpPr>
          <p:nvPr>
            <p:ph type="dt" sz="half" idx="10"/>
          </p:nvPr>
        </p:nvSpPr>
        <p:spPr/>
        <p:txBody>
          <a:bodyPr/>
          <a:lstStyle/>
          <a:p>
            <a:fld id="{D9F324F5-6FB1-4D4C-9073-D38E63397C43}" type="datetimeFigureOut">
              <a:rPr lang="en-US" smtClean="0"/>
              <a:t>11/14/2025</a:t>
            </a:fld>
            <a:endParaRPr lang="en-US"/>
          </a:p>
        </p:txBody>
      </p:sp>
      <p:sp>
        <p:nvSpPr>
          <p:cNvPr id="5" name="Footer Placeholder 4">
            <a:extLst>
              <a:ext uri="{FF2B5EF4-FFF2-40B4-BE49-F238E27FC236}">
                <a16:creationId xmlns:a16="http://schemas.microsoft.com/office/drawing/2014/main" id="{EA2A0211-429B-4873-B765-C5A5E3BF9A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62F289-0159-4206-9EC1-1C9DD645EEDD}"/>
              </a:ext>
            </a:extLst>
          </p:cNvPr>
          <p:cNvSpPr>
            <a:spLocks noGrp="1"/>
          </p:cNvSpPr>
          <p:nvPr>
            <p:ph type="sldNum" sz="quarter" idx="12"/>
          </p:nvPr>
        </p:nvSpPr>
        <p:spPr/>
        <p:txBody>
          <a:bodyPr/>
          <a:lstStyle/>
          <a:p>
            <a:fld id="{21DF60B1-8CF8-4541-8FB6-A890F7721FE4}" type="slidenum">
              <a:rPr lang="en-US" smtClean="0"/>
              <a:t>‹#›</a:t>
            </a:fld>
            <a:endParaRPr lang="en-US"/>
          </a:p>
        </p:txBody>
      </p:sp>
    </p:spTree>
    <p:extLst>
      <p:ext uri="{BB962C8B-B14F-4D97-AF65-F5344CB8AC3E}">
        <p14:creationId xmlns:p14="http://schemas.microsoft.com/office/powerpoint/2010/main" val="3351791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42558-3C28-4A1C-B0A2-23A10A75EF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E37930-AB9B-4AD6-8620-40BFD09691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186BDB-4774-484A-8E7A-11A6A4148667}"/>
              </a:ext>
            </a:extLst>
          </p:cNvPr>
          <p:cNvSpPr>
            <a:spLocks noGrp="1"/>
          </p:cNvSpPr>
          <p:nvPr>
            <p:ph type="dt" sz="half" idx="10"/>
          </p:nvPr>
        </p:nvSpPr>
        <p:spPr/>
        <p:txBody>
          <a:bodyPr/>
          <a:lstStyle/>
          <a:p>
            <a:fld id="{D9F324F5-6FB1-4D4C-9073-D38E63397C43}" type="datetimeFigureOut">
              <a:rPr lang="en-US" smtClean="0"/>
              <a:t>11/14/2025</a:t>
            </a:fld>
            <a:endParaRPr lang="en-US"/>
          </a:p>
        </p:txBody>
      </p:sp>
      <p:sp>
        <p:nvSpPr>
          <p:cNvPr id="5" name="Footer Placeholder 4">
            <a:extLst>
              <a:ext uri="{FF2B5EF4-FFF2-40B4-BE49-F238E27FC236}">
                <a16:creationId xmlns:a16="http://schemas.microsoft.com/office/drawing/2014/main" id="{1AC90EA8-A8D9-4A88-8A0F-4E93C49B46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C11A52-8146-4223-A314-E65830E0AD02}"/>
              </a:ext>
            </a:extLst>
          </p:cNvPr>
          <p:cNvSpPr>
            <a:spLocks noGrp="1"/>
          </p:cNvSpPr>
          <p:nvPr>
            <p:ph type="sldNum" sz="quarter" idx="12"/>
          </p:nvPr>
        </p:nvSpPr>
        <p:spPr/>
        <p:txBody>
          <a:bodyPr/>
          <a:lstStyle/>
          <a:p>
            <a:fld id="{21DF60B1-8CF8-4541-8FB6-A890F7721FE4}" type="slidenum">
              <a:rPr lang="en-US" smtClean="0"/>
              <a:t>‹#›</a:t>
            </a:fld>
            <a:endParaRPr lang="en-US"/>
          </a:p>
        </p:txBody>
      </p:sp>
    </p:spTree>
    <p:extLst>
      <p:ext uri="{BB962C8B-B14F-4D97-AF65-F5344CB8AC3E}">
        <p14:creationId xmlns:p14="http://schemas.microsoft.com/office/powerpoint/2010/main" val="616753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1CE0C-8B2D-4AE0-9094-011987B4B6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A0AACB-14FD-4C0C-8FD8-D102846BCD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D63708-CFC8-4CDC-81D7-8F316BA3451D}"/>
              </a:ext>
            </a:extLst>
          </p:cNvPr>
          <p:cNvSpPr>
            <a:spLocks noGrp="1"/>
          </p:cNvSpPr>
          <p:nvPr>
            <p:ph type="dt" sz="half" idx="10"/>
          </p:nvPr>
        </p:nvSpPr>
        <p:spPr/>
        <p:txBody>
          <a:bodyPr/>
          <a:lstStyle/>
          <a:p>
            <a:fld id="{D9F324F5-6FB1-4D4C-9073-D38E63397C43}" type="datetimeFigureOut">
              <a:rPr lang="en-US" smtClean="0"/>
              <a:t>11/14/2025</a:t>
            </a:fld>
            <a:endParaRPr lang="en-US"/>
          </a:p>
        </p:txBody>
      </p:sp>
      <p:sp>
        <p:nvSpPr>
          <p:cNvPr id="5" name="Footer Placeholder 4">
            <a:extLst>
              <a:ext uri="{FF2B5EF4-FFF2-40B4-BE49-F238E27FC236}">
                <a16:creationId xmlns:a16="http://schemas.microsoft.com/office/drawing/2014/main" id="{00830C6A-AED4-454E-BAD9-45BE1D31A4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FE416A-764A-4ECD-BEB1-85AD9EBF3FFB}"/>
              </a:ext>
            </a:extLst>
          </p:cNvPr>
          <p:cNvSpPr>
            <a:spLocks noGrp="1"/>
          </p:cNvSpPr>
          <p:nvPr>
            <p:ph type="sldNum" sz="quarter" idx="12"/>
          </p:nvPr>
        </p:nvSpPr>
        <p:spPr/>
        <p:txBody>
          <a:bodyPr/>
          <a:lstStyle/>
          <a:p>
            <a:fld id="{21DF60B1-8CF8-4541-8FB6-A890F7721FE4}" type="slidenum">
              <a:rPr lang="en-US" smtClean="0"/>
              <a:t>‹#›</a:t>
            </a:fld>
            <a:endParaRPr lang="en-US"/>
          </a:p>
        </p:txBody>
      </p:sp>
    </p:spTree>
    <p:extLst>
      <p:ext uri="{BB962C8B-B14F-4D97-AF65-F5344CB8AC3E}">
        <p14:creationId xmlns:p14="http://schemas.microsoft.com/office/powerpoint/2010/main" val="2400568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56F74-2B92-43E2-8AB6-32E8833C56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5FCC92-CA98-40BB-8779-97573FA3DE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F2F1581-1778-4C72-9FBB-1A5F411E2D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5DB9369-1D7D-4F8B-BE06-9E57F20184C4}"/>
              </a:ext>
            </a:extLst>
          </p:cNvPr>
          <p:cNvSpPr>
            <a:spLocks noGrp="1"/>
          </p:cNvSpPr>
          <p:nvPr>
            <p:ph type="dt" sz="half" idx="10"/>
          </p:nvPr>
        </p:nvSpPr>
        <p:spPr/>
        <p:txBody>
          <a:bodyPr/>
          <a:lstStyle/>
          <a:p>
            <a:fld id="{D9F324F5-6FB1-4D4C-9073-D38E63397C43}" type="datetimeFigureOut">
              <a:rPr lang="en-US" smtClean="0"/>
              <a:t>11/14/2025</a:t>
            </a:fld>
            <a:endParaRPr lang="en-US"/>
          </a:p>
        </p:txBody>
      </p:sp>
      <p:sp>
        <p:nvSpPr>
          <p:cNvPr id="6" name="Footer Placeholder 5">
            <a:extLst>
              <a:ext uri="{FF2B5EF4-FFF2-40B4-BE49-F238E27FC236}">
                <a16:creationId xmlns:a16="http://schemas.microsoft.com/office/drawing/2014/main" id="{86D84481-789B-4A76-AAC8-C322D8DE2C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8233E2-2C60-491A-8FF5-12CD86D65DDD}"/>
              </a:ext>
            </a:extLst>
          </p:cNvPr>
          <p:cNvSpPr>
            <a:spLocks noGrp="1"/>
          </p:cNvSpPr>
          <p:nvPr>
            <p:ph type="sldNum" sz="quarter" idx="12"/>
          </p:nvPr>
        </p:nvSpPr>
        <p:spPr/>
        <p:txBody>
          <a:bodyPr/>
          <a:lstStyle/>
          <a:p>
            <a:fld id="{21DF60B1-8CF8-4541-8FB6-A890F7721FE4}" type="slidenum">
              <a:rPr lang="en-US" smtClean="0"/>
              <a:t>‹#›</a:t>
            </a:fld>
            <a:endParaRPr lang="en-US"/>
          </a:p>
        </p:txBody>
      </p:sp>
    </p:spTree>
    <p:extLst>
      <p:ext uri="{BB962C8B-B14F-4D97-AF65-F5344CB8AC3E}">
        <p14:creationId xmlns:p14="http://schemas.microsoft.com/office/powerpoint/2010/main" val="727760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717C0-76A2-4BCC-8D2F-98F2CA64BB0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D6CE65C-5B66-41A4-9234-122FBBDFE6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06EFBC-1832-4C02-A4B2-C49467C69F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A16ED7-0B42-4B0B-B367-2025A11B36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CCC314-3EF6-4520-9885-0C5B62D551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8735A2-1A37-44E4-BDF0-D4D32126F731}"/>
              </a:ext>
            </a:extLst>
          </p:cNvPr>
          <p:cNvSpPr>
            <a:spLocks noGrp="1"/>
          </p:cNvSpPr>
          <p:nvPr>
            <p:ph type="dt" sz="half" idx="10"/>
          </p:nvPr>
        </p:nvSpPr>
        <p:spPr/>
        <p:txBody>
          <a:bodyPr/>
          <a:lstStyle/>
          <a:p>
            <a:fld id="{D9F324F5-6FB1-4D4C-9073-D38E63397C43}" type="datetimeFigureOut">
              <a:rPr lang="en-US" smtClean="0"/>
              <a:t>11/14/2025</a:t>
            </a:fld>
            <a:endParaRPr lang="en-US"/>
          </a:p>
        </p:txBody>
      </p:sp>
      <p:sp>
        <p:nvSpPr>
          <p:cNvPr id="8" name="Footer Placeholder 7">
            <a:extLst>
              <a:ext uri="{FF2B5EF4-FFF2-40B4-BE49-F238E27FC236}">
                <a16:creationId xmlns:a16="http://schemas.microsoft.com/office/drawing/2014/main" id="{D8D37E0E-6348-440D-BB03-993E20C79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84B9764-0762-43FE-A532-C180E9B4A481}"/>
              </a:ext>
            </a:extLst>
          </p:cNvPr>
          <p:cNvSpPr>
            <a:spLocks noGrp="1"/>
          </p:cNvSpPr>
          <p:nvPr>
            <p:ph type="sldNum" sz="quarter" idx="12"/>
          </p:nvPr>
        </p:nvSpPr>
        <p:spPr/>
        <p:txBody>
          <a:bodyPr/>
          <a:lstStyle/>
          <a:p>
            <a:fld id="{21DF60B1-8CF8-4541-8FB6-A890F7721FE4}" type="slidenum">
              <a:rPr lang="en-US" smtClean="0"/>
              <a:t>‹#›</a:t>
            </a:fld>
            <a:endParaRPr lang="en-US"/>
          </a:p>
        </p:txBody>
      </p:sp>
    </p:spTree>
    <p:extLst>
      <p:ext uri="{BB962C8B-B14F-4D97-AF65-F5344CB8AC3E}">
        <p14:creationId xmlns:p14="http://schemas.microsoft.com/office/powerpoint/2010/main" val="4085368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E11D2-70EA-4706-8758-B3F4155E06C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0880A5F-EA4A-415F-ADBD-63D749BE3E17}"/>
              </a:ext>
            </a:extLst>
          </p:cNvPr>
          <p:cNvSpPr>
            <a:spLocks noGrp="1"/>
          </p:cNvSpPr>
          <p:nvPr>
            <p:ph type="dt" sz="half" idx="10"/>
          </p:nvPr>
        </p:nvSpPr>
        <p:spPr/>
        <p:txBody>
          <a:bodyPr/>
          <a:lstStyle/>
          <a:p>
            <a:fld id="{D9F324F5-6FB1-4D4C-9073-D38E63397C43}" type="datetimeFigureOut">
              <a:rPr lang="en-US" smtClean="0"/>
              <a:t>11/14/2025</a:t>
            </a:fld>
            <a:endParaRPr lang="en-US"/>
          </a:p>
        </p:txBody>
      </p:sp>
      <p:sp>
        <p:nvSpPr>
          <p:cNvPr id="4" name="Footer Placeholder 3">
            <a:extLst>
              <a:ext uri="{FF2B5EF4-FFF2-40B4-BE49-F238E27FC236}">
                <a16:creationId xmlns:a16="http://schemas.microsoft.com/office/drawing/2014/main" id="{C7DFC5E2-5BCD-459C-92EB-AA7CE33084C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A7B8960-4BBA-40B9-96C8-972D184E25D5}"/>
              </a:ext>
            </a:extLst>
          </p:cNvPr>
          <p:cNvSpPr>
            <a:spLocks noGrp="1"/>
          </p:cNvSpPr>
          <p:nvPr>
            <p:ph type="sldNum" sz="quarter" idx="12"/>
          </p:nvPr>
        </p:nvSpPr>
        <p:spPr/>
        <p:txBody>
          <a:bodyPr/>
          <a:lstStyle/>
          <a:p>
            <a:fld id="{21DF60B1-8CF8-4541-8FB6-A890F7721FE4}" type="slidenum">
              <a:rPr lang="en-US" smtClean="0"/>
              <a:t>‹#›</a:t>
            </a:fld>
            <a:endParaRPr lang="en-US"/>
          </a:p>
        </p:txBody>
      </p:sp>
    </p:spTree>
    <p:extLst>
      <p:ext uri="{BB962C8B-B14F-4D97-AF65-F5344CB8AC3E}">
        <p14:creationId xmlns:p14="http://schemas.microsoft.com/office/powerpoint/2010/main" val="1813895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F2FEA5-3F59-409A-853E-FAE2F7435C51}"/>
              </a:ext>
            </a:extLst>
          </p:cNvPr>
          <p:cNvSpPr>
            <a:spLocks noGrp="1"/>
          </p:cNvSpPr>
          <p:nvPr>
            <p:ph type="dt" sz="half" idx="10"/>
          </p:nvPr>
        </p:nvSpPr>
        <p:spPr/>
        <p:txBody>
          <a:bodyPr/>
          <a:lstStyle/>
          <a:p>
            <a:fld id="{D9F324F5-6FB1-4D4C-9073-D38E63397C43}" type="datetimeFigureOut">
              <a:rPr lang="en-US" smtClean="0"/>
              <a:t>11/14/2025</a:t>
            </a:fld>
            <a:endParaRPr lang="en-US"/>
          </a:p>
        </p:txBody>
      </p:sp>
      <p:sp>
        <p:nvSpPr>
          <p:cNvPr id="3" name="Footer Placeholder 2">
            <a:extLst>
              <a:ext uri="{FF2B5EF4-FFF2-40B4-BE49-F238E27FC236}">
                <a16:creationId xmlns:a16="http://schemas.microsoft.com/office/drawing/2014/main" id="{453454EB-904C-4049-A378-28774E5E0EA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7359002-20FE-4DED-B566-3AC0317AF56B}"/>
              </a:ext>
            </a:extLst>
          </p:cNvPr>
          <p:cNvSpPr>
            <a:spLocks noGrp="1"/>
          </p:cNvSpPr>
          <p:nvPr>
            <p:ph type="sldNum" sz="quarter" idx="12"/>
          </p:nvPr>
        </p:nvSpPr>
        <p:spPr/>
        <p:txBody>
          <a:bodyPr/>
          <a:lstStyle/>
          <a:p>
            <a:fld id="{21DF60B1-8CF8-4541-8FB6-A890F7721FE4}" type="slidenum">
              <a:rPr lang="en-US" smtClean="0"/>
              <a:t>‹#›</a:t>
            </a:fld>
            <a:endParaRPr lang="en-US"/>
          </a:p>
        </p:txBody>
      </p:sp>
    </p:spTree>
    <p:extLst>
      <p:ext uri="{BB962C8B-B14F-4D97-AF65-F5344CB8AC3E}">
        <p14:creationId xmlns:p14="http://schemas.microsoft.com/office/powerpoint/2010/main" val="2721041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8DDB8-0101-4DED-A0C0-72F6D2E690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44A3255-DF0B-4130-873D-5A80ADDAC8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677CCAC-4F07-4A9A-8F2A-4613562E19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FCB785-5C40-4433-A6A7-7EA0F52DB30E}"/>
              </a:ext>
            </a:extLst>
          </p:cNvPr>
          <p:cNvSpPr>
            <a:spLocks noGrp="1"/>
          </p:cNvSpPr>
          <p:nvPr>
            <p:ph type="dt" sz="half" idx="10"/>
          </p:nvPr>
        </p:nvSpPr>
        <p:spPr/>
        <p:txBody>
          <a:bodyPr/>
          <a:lstStyle/>
          <a:p>
            <a:fld id="{D9F324F5-6FB1-4D4C-9073-D38E63397C43}" type="datetimeFigureOut">
              <a:rPr lang="en-US" smtClean="0"/>
              <a:t>11/14/2025</a:t>
            </a:fld>
            <a:endParaRPr lang="en-US"/>
          </a:p>
        </p:txBody>
      </p:sp>
      <p:sp>
        <p:nvSpPr>
          <p:cNvPr id="6" name="Footer Placeholder 5">
            <a:extLst>
              <a:ext uri="{FF2B5EF4-FFF2-40B4-BE49-F238E27FC236}">
                <a16:creationId xmlns:a16="http://schemas.microsoft.com/office/drawing/2014/main" id="{F3D5C529-3F3B-4FB8-B15A-87065A02A2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8265D7-A92A-4274-9CA1-EC9900FF94C0}"/>
              </a:ext>
            </a:extLst>
          </p:cNvPr>
          <p:cNvSpPr>
            <a:spLocks noGrp="1"/>
          </p:cNvSpPr>
          <p:nvPr>
            <p:ph type="sldNum" sz="quarter" idx="12"/>
          </p:nvPr>
        </p:nvSpPr>
        <p:spPr/>
        <p:txBody>
          <a:bodyPr/>
          <a:lstStyle/>
          <a:p>
            <a:fld id="{21DF60B1-8CF8-4541-8FB6-A890F7721FE4}" type="slidenum">
              <a:rPr lang="en-US" smtClean="0"/>
              <a:t>‹#›</a:t>
            </a:fld>
            <a:endParaRPr lang="en-US"/>
          </a:p>
        </p:txBody>
      </p:sp>
    </p:spTree>
    <p:extLst>
      <p:ext uri="{BB962C8B-B14F-4D97-AF65-F5344CB8AC3E}">
        <p14:creationId xmlns:p14="http://schemas.microsoft.com/office/powerpoint/2010/main" val="1270533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35886-ED9D-4F4A-B1CF-38D15FA0FF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F0A5EE6-C09A-4EC9-B1CF-A389CFFE70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041BC31-0F03-4BC7-BB6F-BB0F1D5CEB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F952DF-AAA9-4480-AD74-D42E065D792F}"/>
              </a:ext>
            </a:extLst>
          </p:cNvPr>
          <p:cNvSpPr>
            <a:spLocks noGrp="1"/>
          </p:cNvSpPr>
          <p:nvPr>
            <p:ph type="dt" sz="half" idx="10"/>
          </p:nvPr>
        </p:nvSpPr>
        <p:spPr/>
        <p:txBody>
          <a:bodyPr/>
          <a:lstStyle/>
          <a:p>
            <a:fld id="{D9F324F5-6FB1-4D4C-9073-D38E63397C43}" type="datetimeFigureOut">
              <a:rPr lang="en-US" smtClean="0"/>
              <a:t>11/14/2025</a:t>
            </a:fld>
            <a:endParaRPr lang="en-US"/>
          </a:p>
        </p:txBody>
      </p:sp>
      <p:sp>
        <p:nvSpPr>
          <p:cNvPr id="6" name="Footer Placeholder 5">
            <a:extLst>
              <a:ext uri="{FF2B5EF4-FFF2-40B4-BE49-F238E27FC236}">
                <a16:creationId xmlns:a16="http://schemas.microsoft.com/office/drawing/2014/main" id="{5872F228-FC31-4F57-8EB2-A2E1BA5163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B26B9F-7F21-4CD4-8F7A-297E00616AD2}"/>
              </a:ext>
            </a:extLst>
          </p:cNvPr>
          <p:cNvSpPr>
            <a:spLocks noGrp="1"/>
          </p:cNvSpPr>
          <p:nvPr>
            <p:ph type="sldNum" sz="quarter" idx="12"/>
          </p:nvPr>
        </p:nvSpPr>
        <p:spPr/>
        <p:txBody>
          <a:bodyPr/>
          <a:lstStyle/>
          <a:p>
            <a:fld id="{21DF60B1-8CF8-4541-8FB6-A890F7721FE4}" type="slidenum">
              <a:rPr lang="en-US" smtClean="0"/>
              <a:t>‹#›</a:t>
            </a:fld>
            <a:endParaRPr lang="en-US"/>
          </a:p>
        </p:txBody>
      </p:sp>
    </p:spTree>
    <p:extLst>
      <p:ext uri="{BB962C8B-B14F-4D97-AF65-F5344CB8AC3E}">
        <p14:creationId xmlns:p14="http://schemas.microsoft.com/office/powerpoint/2010/main" val="12807057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C33D1C-F535-41F1-8772-AE1FCE3972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D76F721-1E5A-472C-9EE8-DD86787653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D9C73A-E23C-430B-A7F8-7AC87F6905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F324F5-6FB1-4D4C-9073-D38E63397C43}" type="datetimeFigureOut">
              <a:rPr lang="en-US" smtClean="0"/>
              <a:t>11/14/2025</a:t>
            </a:fld>
            <a:endParaRPr lang="en-US"/>
          </a:p>
        </p:txBody>
      </p:sp>
      <p:sp>
        <p:nvSpPr>
          <p:cNvPr id="5" name="Footer Placeholder 4">
            <a:extLst>
              <a:ext uri="{FF2B5EF4-FFF2-40B4-BE49-F238E27FC236}">
                <a16:creationId xmlns:a16="http://schemas.microsoft.com/office/drawing/2014/main" id="{2EDEB50C-11AE-4112-AAED-3F98EEDD9B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F3A3DE3-AD8D-43E0-A729-8C87F1784F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DF60B1-8CF8-4541-8FB6-A890F7721FE4}" type="slidenum">
              <a:rPr lang="en-US" smtClean="0"/>
              <a:t>‹#›</a:t>
            </a:fld>
            <a:endParaRPr lang="en-US"/>
          </a:p>
        </p:txBody>
      </p:sp>
    </p:spTree>
    <p:extLst>
      <p:ext uri="{BB962C8B-B14F-4D97-AF65-F5344CB8AC3E}">
        <p14:creationId xmlns:p14="http://schemas.microsoft.com/office/powerpoint/2010/main" val="33948750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store-usa.arduino.cc/products/arduino-fundamentals-bundle" TargetMode="Externa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ti.com/lit/ml/sekp166/sekp166.pdf" TargetMode="Externa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8" Type="http://schemas.openxmlformats.org/officeDocument/2006/relationships/hyperlink" Target="https://www.pololu.com/product/3540" TargetMode="External"/><Relationship Id="rId3" Type="http://schemas.openxmlformats.org/officeDocument/2006/relationships/hyperlink" Target="https://www.pololu.com/product/3512" TargetMode="External"/><Relationship Id="rId7" Type="http://schemas.openxmlformats.org/officeDocument/2006/relationships/hyperlink" Target="https://www.pololu.com/product/3532" TargetMode="External"/><Relationship Id="rId2" Type="http://schemas.openxmlformats.org/officeDocument/2006/relationships/hyperlink" Target="https://www.pololu.com/product/3502" TargetMode="External"/><Relationship Id="rId1" Type="http://schemas.openxmlformats.org/officeDocument/2006/relationships/slideLayout" Target="../slideLayouts/slideLayout9.xml"/><Relationship Id="rId6" Type="http://schemas.openxmlformats.org/officeDocument/2006/relationships/hyperlink" Target="https://www.pololu.com/product/1429" TargetMode="External"/><Relationship Id="rId5" Type="http://schemas.openxmlformats.org/officeDocument/2006/relationships/hyperlink" Target="https://www.pololu.com/product/3522" TargetMode="External"/><Relationship Id="rId4" Type="http://schemas.openxmlformats.org/officeDocument/2006/relationships/hyperlink" Target="https://www.pololu.com/product/1520" TargetMode="External"/><Relationship Id="rId9"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hyperlink" Target="https://www.pololu.com/product/3674" TargetMode="External"/><Relationship Id="rId2" Type="http://schemas.openxmlformats.org/officeDocument/2006/relationships/hyperlink" Target="https://www.pololu.com/product/3673" TargetMode="Externa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hyperlink" Target="https://docs.arduino.cc/hardware/uno-rev3/" TargetMode="External"/><Relationship Id="rId2" Type="http://schemas.openxmlformats.org/officeDocument/2006/relationships/hyperlink" Target="https://store-usa.arduino.cc/products/arduino-uno-rev3" TargetMode="Externa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hyperlink" Target="https://store-usa.arduino.cc/products/arduino-motor-shield-rev3" TargetMode="External"/><Relationship Id="rId2" Type="http://schemas.openxmlformats.org/officeDocument/2006/relationships/hyperlink" Target="https://docs.arduino.cc/hardware/motor-shield-rev3/" TargetMode="Externa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st.com/resource/en/datasheet/l298.pdf" TargetMode="Externa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hyperlink" Target="https://store-usa.arduino.cc/products/arduino-motor-shield-rev3" TargetMode="External"/><Relationship Id="rId2" Type="http://schemas.openxmlformats.org/officeDocument/2006/relationships/hyperlink" Target="https://docs.arduino.cc/resources/schematics/A000079-schematics.pdf" TargetMode="External"/><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ocs.arduino.cc/tutorials/motor-shield-rev3/msr3-controlling-dc-motor/" TargetMode="External"/><Relationship Id="rId2" Type="http://schemas.openxmlformats.org/officeDocument/2006/relationships/hyperlink" Target="https://docs.arduino.cc/hardware/motor-shield-rev3/" TargetMode="Externa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docs.arduino.cc/language-reference/en/functions/analog-io/analogWrite/" TargetMode="External"/><Relationship Id="rId2" Type="http://schemas.openxmlformats.org/officeDocument/2006/relationships/hyperlink" Target="https://docs.arduino.cc/language-reference/en/functions/digital-io/pinMode/"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pittstate.edu/registrar/catalog/archive/2025-2026/college-of-technology/school-of-automotive-and-engineering-technology/engineering-technology/bset-in-electronics-engineering-technology.html"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8" Type="http://schemas.openxmlformats.org/officeDocument/2006/relationships/hyperlink" Target="https://www.pololu.com/category/202/romi-chassis-and-accessories" TargetMode="External"/><Relationship Id="rId3" Type="http://schemas.openxmlformats.org/officeDocument/2006/relationships/hyperlink" Target="https://www.arduino.cc/education/certification/" TargetMode="External"/><Relationship Id="rId7" Type="http://schemas.openxmlformats.org/officeDocument/2006/relationships/hyperlink" Target="https://peer.asee.org/introducing-deep-learning-on-edge-devices-using-a-line-follower-robot" TargetMode="External"/><Relationship Id="rId12" Type="http://schemas.openxmlformats.org/officeDocument/2006/relationships/hyperlink" Target="https://www.microchip.com/en-us/tools-resources/develop/microchip-studio" TargetMode="External"/><Relationship Id="rId2" Type="http://schemas.openxmlformats.org/officeDocument/2006/relationships/hyperlink" Target="https://www.arduino.cc/en/software/" TargetMode="External"/><Relationship Id="rId1" Type="http://schemas.openxmlformats.org/officeDocument/2006/relationships/slideLayout" Target="../slideLayouts/slideLayout2.xml"/><Relationship Id="rId6" Type="http://schemas.openxmlformats.org/officeDocument/2006/relationships/hyperlink" Target="https://www.ti.com/lit/ml/sekp166/sekp166.pdf" TargetMode="External"/><Relationship Id="rId11" Type="http://schemas.openxmlformats.org/officeDocument/2006/relationships/hyperlink" Target="https://www.pololu.com/product/3544" TargetMode="External"/><Relationship Id="rId5" Type="http://schemas.openxmlformats.org/officeDocument/2006/relationships/hyperlink" Target="https://www.arduino.cc/education/arduino-alvik/" TargetMode="External"/><Relationship Id="rId10" Type="http://schemas.openxmlformats.org/officeDocument/2006/relationships/hyperlink" Target="https://www.pololu.com/product/3543" TargetMode="External"/><Relationship Id="rId4" Type="http://schemas.openxmlformats.org/officeDocument/2006/relationships/hyperlink" Target="https://store.arduino.cc/products/arduino-starter-kit-multi-language" TargetMode="External"/><Relationship Id="rId9" Type="http://schemas.openxmlformats.org/officeDocument/2006/relationships/hyperlink" Target="https://www.pololu.com/product/3541" TargetMode="External"/></Relationships>
</file>

<file path=ppt/slides/_rels/slide46.xml.rels><?xml version="1.0" encoding="UTF-8" standalone="yes"?>
<Relationships xmlns="http://schemas.openxmlformats.org/package/2006/relationships"><Relationship Id="rId2" Type="http://schemas.openxmlformats.org/officeDocument/2006/relationships/hyperlink" Target="https://nasainkansas.org/index.php/kansas-space-grant-consortium-ksgc/"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pittstate.edu/registrar/catalog/archive/2025-2026/college-of-technology/school-of-automotive-and-engineering-technology/engineering-technology/master-of-engineering-technology.html" TargetMode="External"/><Relationship Id="rId7" Type="http://schemas.openxmlformats.org/officeDocument/2006/relationships/hyperlink" Target="https://www.pittstate.edu/registrar/catalog/archive/2025-2026/college-of-technology/school-of-automotive-and-engineering-technology/engineering-technology/automation-certificate.html" TargetMode="External"/><Relationship Id="rId2" Type="http://schemas.openxmlformats.org/officeDocument/2006/relationships/hyperlink" Target="https://www.pittstate.edu/registrar/catalog/archive/2025-2026/college-of-technology/school-of-automotive-and-engineering-technology/engineering-technology/bset-in-electronics-engineering-technology.html#undefined1" TargetMode="External"/><Relationship Id="rId1" Type="http://schemas.openxmlformats.org/officeDocument/2006/relationships/slideLayout" Target="../slideLayouts/slideLayout2.xml"/><Relationship Id="rId6" Type="http://schemas.openxmlformats.org/officeDocument/2006/relationships/hyperlink" Target="https://www.pittstate.edu/registrar/catalog/archive/2025-2026/college-of-technology/school-of-automotive-and-engineering-technology/engineering-technology/electronic-technology-minor.html" TargetMode="External"/><Relationship Id="rId5" Type="http://schemas.openxmlformats.org/officeDocument/2006/relationships/hyperlink" Target="https://www.pittstate.edu/registrar/catalog/archive/2025-2026/college-of-technology/school-of-automotive-and-engineering-technology/engineering-technology/automation-engineering-minor.html" TargetMode="External"/><Relationship Id="rId4" Type="http://schemas.openxmlformats.org/officeDocument/2006/relationships/hyperlink" Target="https://www.pittstate.edu/registrar/catalog/archive/2025-2026/college-of-technology/school-of-automotive-and-engineering-technology/engineering-technology/bset-in-electronics-engineering-technology.html" TargetMode="External"/></Relationships>
</file>

<file path=ppt/slides/_rels/slide6.xml.rels><?xml version="1.0" encoding="UTF-8" standalone="yes"?>
<Relationships xmlns="http://schemas.openxmlformats.org/package/2006/relationships"><Relationship Id="rId2" Type="http://schemas.openxmlformats.org/officeDocument/2006/relationships/hyperlink" Target="https://en.wikipedia.org/wiki/Latch-up"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playlist?list=PLT6rF_I5kknMU7GQ8yzqpYzr-NbC0fS_4" TargetMode="External"/><Relationship Id="rId2" Type="http://schemas.openxmlformats.org/officeDocument/2006/relationships/hyperlink" Target="https://store.arduino.cc/products/arduino-starter-kit-multi-language" TargetMode="External"/><Relationship Id="rId1" Type="http://schemas.openxmlformats.org/officeDocument/2006/relationships/slideLayout" Target="../slideLayouts/slideLayout9.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8" Type="http://schemas.openxmlformats.org/officeDocument/2006/relationships/hyperlink" Target="https://content.arduino.cc/assets/Photoresistor.PDF" TargetMode="External"/><Relationship Id="rId13" Type="http://schemas.openxmlformats.org/officeDocument/2006/relationships/hyperlink" Target="https://content.arduino.cc/assets/LCDscreen.PDF" TargetMode="External"/><Relationship Id="rId3" Type="http://schemas.openxmlformats.org/officeDocument/2006/relationships/hyperlink" Target="https://content.arduino.cc/assets/USBcable.PDF" TargetMode="External"/><Relationship Id="rId7" Type="http://schemas.openxmlformats.org/officeDocument/2006/relationships/hyperlink" Target="https://content.arduino.cc/assets/strandedJumperWire2.PDF" TargetMode="External"/><Relationship Id="rId12" Type="http://schemas.openxmlformats.org/officeDocument/2006/relationships/hyperlink" Target="https://content.arduino.cc/assets/TiltSensor.PDF" TargetMode="External"/><Relationship Id="rId2" Type="http://schemas.openxmlformats.org/officeDocument/2006/relationships/hyperlink" Target="https://www.arduino.cc/en/Main/ArduinoBoardUno" TargetMode="External"/><Relationship Id="rId1" Type="http://schemas.openxmlformats.org/officeDocument/2006/relationships/slideLayout" Target="../slideLayouts/slideLayout9.xml"/><Relationship Id="rId6" Type="http://schemas.openxmlformats.org/officeDocument/2006/relationships/hyperlink" Target="https://content.arduino.cc/assets/strandedJumperWire.PDF" TargetMode="External"/><Relationship Id="rId11" Type="http://schemas.openxmlformats.org/officeDocument/2006/relationships/hyperlink" Target="https://www.arduino.cc/en/uploads/Main/TemperatureSensor.pdf" TargetMode="External"/><Relationship Id="rId5" Type="http://schemas.openxmlformats.org/officeDocument/2006/relationships/hyperlink" Target="https://www.arduino.cc/documents/datasheets/9vBatterySnap.PDF" TargetMode="External"/><Relationship Id="rId10" Type="http://schemas.openxmlformats.org/officeDocument/2006/relationships/hyperlink" Target="https://www.arduino.cc/documents/datasheets/Button.pdf" TargetMode="External"/><Relationship Id="rId4" Type="http://schemas.openxmlformats.org/officeDocument/2006/relationships/hyperlink" Target="https://www.arduino.cc/en/uploads/Main/BreadboardSolidWire.pdf" TargetMode="External"/><Relationship Id="rId9" Type="http://schemas.openxmlformats.org/officeDocument/2006/relationships/hyperlink" Target="https://content.arduino.cc/assets/Potentiometer.PDF" TargetMode="External"/><Relationship Id="rId14" Type="http://schemas.openxmlformats.org/officeDocument/2006/relationships/image" Target="../media/image1.png"/></Relationships>
</file>

<file path=ppt/slides/_rels/slide9.xml.rels><?xml version="1.0" encoding="UTF-8" standalone="yes"?>
<Relationships xmlns="http://schemas.openxmlformats.org/package/2006/relationships"><Relationship Id="rId8" Type="http://schemas.openxmlformats.org/officeDocument/2006/relationships/hyperlink" Target="https://content.arduino.cc/assets/servoMotor.PDF" TargetMode="External"/><Relationship Id="rId13" Type="http://schemas.openxmlformats.org/officeDocument/2006/relationships/hyperlink" Target="https://content.arduino.cc/assets/MosfetTransistor.pdf" TargetMode="External"/><Relationship Id="rId3" Type="http://schemas.openxmlformats.org/officeDocument/2006/relationships/hyperlink" Target="https://content.arduino.cc/assets/LED%28RGB%29.pdf" TargetMode="External"/><Relationship Id="rId7" Type="http://schemas.openxmlformats.org/officeDocument/2006/relationships/hyperlink" Target="https://content.arduino.cc/assets/DCmotor.PDF" TargetMode="External"/><Relationship Id="rId12" Type="http://schemas.openxmlformats.org/officeDocument/2006/relationships/hyperlink" Target="https://www.arduino.cc/documents/datasheets/Optocouplers.pdf" TargetMode="External"/><Relationship Id="rId2" Type="http://schemas.openxmlformats.org/officeDocument/2006/relationships/hyperlink" Target="https://content.arduino.cc/assets/LED%28white%29.pdf" TargetMode="External"/><Relationship Id="rId16" Type="http://schemas.openxmlformats.org/officeDocument/2006/relationships/image" Target="../media/image1.png"/><Relationship Id="rId1" Type="http://schemas.openxmlformats.org/officeDocument/2006/relationships/slideLayout" Target="../slideLayouts/slideLayout9.xml"/><Relationship Id="rId6" Type="http://schemas.openxmlformats.org/officeDocument/2006/relationships/hyperlink" Target="https://content.arduino.cc/assets/LED%28blue%29.pdf" TargetMode="External"/><Relationship Id="rId11" Type="http://schemas.openxmlformats.org/officeDocument/2006/relationships/hyperlink" Target="https://content.arduino.cc/assets/H-bridge_motor_driver.PDF" TargetMode="External"/><Relationship Id="rId5" Type="http://schemas.openxmlformats.org/officeDocument/2006/relationships/hyperlink" Target="https://content.arduino.cc/assets/Leds%28Green%29.pdf" TargetMode="External"/><Relationship Id="rId15" Type="http://schemas.openxmlformats.org/officeDocument/2006/relationships/hyperlink" Target="https://content.arduino.cc/assets/TrasparentGels.pdf" TargetMode="External"/><Relationship Id="rId10" Type="http://schemas.openxmlformats.org/officeDocument/2006/relationships/hyperlink" Target="https://www.arduino.cc/documents/datasheets/piezoCapsule.pdf" TargetMode="External"/><Relationship Id="rId4" Type="http://schemas.openxmlformats.org/officeDocument/2006/relationships/hyperlink" Target="https://content.arduino.cc/assets/LED%28red%29.pdf" TargetMode="External"/><Relationship Id="rId9" Type="http://schemas.openxmlformats.org/officeDocument/2006/relationships/hyperlink" Target="https://content.arduino.cc/assets/piezoCapsule.pdf" TargetMode="External"/><Relationship Id="rId14" Type="http://schemas.openxmlformats.org/officeDocument/2006/relationships/hyperlink" Target="https://content.arduino.cc/assets/Diodes.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5C39E-5637-4BD0-8034-1E49E87EE3E4}"/>
              </a:ext>
            </a:extLst>
          </p:cNvPr>
          <p:cNvSpPr>
            <a:spLocks noGrp="1"/>
          </p:cNvSpPr>
          <p:nvPr>
            <p:ph type="ctrTitle"/>
          </p:nvPr>
        </p:nvSpPr>
        <p:spPr/>
        <p:txBody>
          <a:bodyPr/>
          <a:lstStyle/>
          <a:p>
            <a:pPr marL="0" marR="0">
              <a:lnSpc>
                <a:spcPct val="115000"/>
              </a:lnSpc>
              <a:spcBef>
                <a:spcPts val="0"/>
              </a:spcBef>
              <a:spcAft>
                <a:spcPts val="800"/>
              </a:spcAft>
            </a:pPr>
            <a:r>
              <a:rPr lang="en-US" sz="1800" b="1" kern="100" dirty="0">
                <a:effectLst/>
                <a:latin typeface="Aptos"/>
                <a:ea typeface="Aptos"/>
                <a:cs typeface="Times New Roman" panose="02020603050405020304" pitchFamily="18" charset="0"/>
              </a:rPr>
              <a:t>Development of Arduino-based robot curriculum for Electronics Engineering Technology</a:t>
            </a:r>
            <a:br>
              <a:rPr lang="en-US" sz="1800" b="1" kern="100" dirty="0">
                <a:effectLst/>
                <a:latin typeface="Aptos"/>
                <a:ea typeface="Aptos"/>
                <a:cs typeface="Times New Roman" panose="02020603050405020304" pitchFamily="18" charset="0"/>
              </a:rPr>
            </a:br>
            <a:br>
              <a:rPr lang="en-US" sz="1800" kern="100" dirty="0">
                <a:effectLst/>
                <a:latin typeface="Aptos"/>
                <a:ea typeface="Aptos"/>
                <a:cs typeface="Times New Roman" panose="02020603050405020304" pitchFamily="18" charset="0"/>
              </a:rPr>
            </a:br>
            <a:r>
              <a:rPr lang="en-US" sz="1800" b="1" kern="100" dirty="0">
                <a:effectLst/>
                <a:latin typeface="Aptos"/>
                <a:ea typeface="Aptos"/>
                <a:cs typeface="Times New Roman" panose="02020603050405020304" pitchFamily="18" charset="0"/>
              </a:rPr>
              <a:t>2025 Summer Enhancement Grant</a:t>
            </a:r>
            <a:br>
              <a:rPr lang="en-US" sz="1800" b="1" kern="100" dirty="0">
                <a:latin typeface="Aptos"/>
                <a:ea typeface="Aptos"/>
                <a:cs typeface="Times New Roman" panose="02020603050405020304" pitchFamily="18" charset="0"/>
              </a:rPr>
            </a:br>
            <a:endParaRPr lang="en-US" dirty="0"/>
          </a:p>
        </p:txBody>
      </p:sp>
      <p:sp>
        <p:nvSpPr>
          <p:cNvPr id="3" name="Subtitle 2">
            <a:extLst>
              <a:ext uri="{FF2B5EF4-FFF2-40B4-BE49-F238E27FC236}">
                <a16:creationId xmlns:a16="http://schemas.microsoft.com/office/drawing/2014/main" id="{BEF267A5-4753-4ECB-A0B4-5DCE9EE566B8}"/>
              </a:ext>
            </a:extLst>
          </p:cNvPr>
          <p:cNvSpPr>
            <a:spLocks noGrp="1"/>
          </p:cNvSpPr>
          <p:nvPr>
            <p:ph type="subTitle" idx="1"/>
          </p:nvPr>
        </p:nvSpPr>
        <p:spPr/>
        <p:txBody>
          <a:bodyPr/>
          <a:lstStyle/>
          <a:p>
            <a:r>
              <a:rPr lang="en-US" sz="1800" b="1" kern="100" dirty="0">
                <a:effectLst/>
                <a:latin typeface="Aptos"/>
                <a:ea typeface="Aptos"/>
                <a:cs typeface="Times New Roman" panose="02020603050405020304" pitchFamily="18" charset="0"/>
              </a:rPr>
              <a:t>Erik Mayer</a:t>
            </a:r>
          </a:p>
          <a:p>
            <a:r>
              <a:rPr lang="en-US" sz="1800" b="1" kern="100" dirty="0">
                <a:effectLst/>
                <a:latin typeface="Aptos"/>
                <a:ea typeface="Aptos"/>
                <a:cs typeface="Times New Roman" panose="02020603050405020304" pitchFamily="18" charset="0"/>
              </a:rPr>
              <a:t>Electronics Engineering Technology and Master of Engineering Technology programs</a:t>
            </a:r>
            <a:endParaRPr lang="en-US" sz="1800" kern="100" dirty="0">
              <a:effectLst/>
              <a:latin typeface="Aptos"/>
              <a:ea typeface="Aptos"/>
              <a:cs typeface="Times New Roman" panose="02020603050405020304" pitchFamily="18" charset="0"/>
            </a:endParaRPr>
          </a:p>
          <a:p>
            <a:endParaRPr lang="en-US" dirty="0"/>
          </a:p>
        </p:txBody>
      </p:sp>
    </p:spTree>
    <p:extLst>
      <p:ext uri="{BB962C8B-B14F-4D97-AF65-F5344CB8AC3E}">
        <p14:creationId xmlns:p14="http://schemas.microsoft.com/office/powerpoint/2010/main" val="41104175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ABFDF-219E-4FFC-A89B-DD5ECF2D5CC5}"/>
              </a:ext>
            </a:extLst>
          </p:cNvPr>
          <p:cNvSpPr>
            <a:spLocks noGrp="1"/>
          </p:cNvSpPr>
          <p:nvPr>
            <p:ph type="title"/>
          </p:nvPr>
        </p:nvSpPr>
        <p:spPr/>
        <p:txBody>
          <a:bodyPr/>
          <a:lstStyle/>
          <a:p>
            <a:r>
              <a:rPr lang="en-US" sz="3200" dirty="0">
                <a:effectLst/>
                <a:latin typeface="Aptos"/>
                <a:ea typeface="Aptos"/>
                <a:cs typeface="Times New Roman" panose="02020603050405020304" pitchFamily="18" charset="0"/>
              </a:rPr>
              <a:t>Phase 1a: Arduino Starter Kit, Parts list (continued)</a:t>
            </a:r>
            <a:endParaRPr lang="en-US" dirty="0"/>
          </a:p>
        </p:txBody>
      </p:sp>
      <p:sp>
        <p:nvSpPr>
          <p:cNvPr id="4" name="Text Placeholder 3">
            <a:extLst>
              <a:ext uri="{FF2B5EF4-FFF2-40B4-BE49-F238E27FC236}">
                <a16:creationId xmlns:a16="http://schemas.microsoft.com/office/drawing/2014/main" id="{4BB33133-767D-4CF8-AD86-7556DEF268AA}"/>
              </a:ext>
            </a:extLst>
          </p:cNvPr>
          <p:cNvSpPr>
            <a:spLocks noGrp="1"/>
          </p:cNvSpPr>
          <p:nvPr>
            <p:ph type="body" sz="half" idx="2"/>
          </p:nvPr>
        </p:nvSpPr>
        <p:spPr>
          <a:xfrm>
            <a:off x="839788" y="2057400"/>
            <a:ext cx="3932237" cy="2941320"/>
          </a:xfrm>
        </p:spPr>
        <p:txBody>
          <a:bodyPr>
            <a:normAutofit fontScale="70000" lnSpcReduction="20000"/>
          </a:bodyPr>
          <a:lstStyle/>
          <a:p>
            <a:endParaRPr lang="en-US" sz="1600" dirty="0">
              <a:effectLst/>
              <a:latin typeface="Aptos"/>
              <a:ea typeface="Aptos"/>
              <a:cs typeface="Times New Roman" panose="02020603050405020304" pitchFamily="18" charset="0"/>
            </a:endParaRPr>
          </a:p>
          <a:p>
            <a:r>
              <a:rPr lang="en-US" sz="4000" dirty="0">
                <a:solidFill>
                  <a:srgbClr val="000000"/>
                </a:solidFill>
              </a:rPr>
              <a:t>Male pins strip (40x1)</a:t>
            </a:r>
            <a:br>
              <a:rPr lang="en-US" sz="4000" dirty="0"/>
            </a:br>
            <a:r>
              <a:rPr lang="en-US" sz="4000" dirty="0">
                <a:solidFill>
                  <a:srgbClr val="000000"/>
                </a:solidFill>
              </a:rPr>
              <a:t>Resistors 220 </a:t>
            </a:r>
            <a:r>
              <a:rPr lang="el-GR" sz="4000" dirty="0">
                <a:solidFill>
                  <a:srgbClr val="000000"/>
                </a:solidFill>
              </a:rPr>
              <a:t>Ω</a:t>
            </a:r>
            <a:r>
              <a:rPr lang="en-US" sz="4000" dirty="0">
                <a:solidFill>
                  <a:srgbClr val="000000"/>
                </a:solidFill>
              </a:rPr>
              <a:t> (20)</a:t>
            </a:r>
            <a:br>
              <a:rPr lang="en-US" sz="4000" dirty="0"/>
            </a:br>
            <a:r>
              <a:rPr lang="en-US" sz="4000" dirty="0">
                <a:solidFill>
                  <a:srgbClr val="000000"/>
                </a:solidFill>
              </a:rPr>
              <a:t>Resistors 560 </a:t>
            </a:r>
            <a:r>
              <a:rPr lang="el-GR" sz="4000" dirty="0">
                <a:solidFill>
                  <a:srgbClr val="000000"/>
                </a:solidFill>
              </a:rPr>
              <a:t>Ω</a:t>
            </a:r>
            <a:r>
              <a:rPr lang="en-US" sz="4000" dirty="0">
                <a:solidFill>
                  <a:srgbClr val="000000"/>
                </a:solidFill>
              </a:rPr>
              <a:t>  (5)</a:t>
            </a:r>
            <a:br>
              <a:rPr lang="en-US" sz="4000" dirty="0"/>
            </a:br>
            <a:r>
              <a:rPr lang="en-US" sz="4000" dirty="0">
                <a:solidFill>
                  <a:srgbClr val="000000"/>
                </a:solidFill>
              </a:rPr>
              <a:t>Resistors 1 k</a:t>
            </a:r>
            <a:r>
              <a:rPr lang="el-GR" sz="4000" dirty="0">
                <a:solidFill>
                  <a:srgbClr val="000000"/>
                </a:solidFill>
              </a:rPr>
              <a:t>Ω</a:t>
            </a:r>
            <a:r>
              <a:rPr lang="en-US" sz="4000" dirty="0">
                <a:solidFill>
                  <a:srgbClr val="000000"/>
                </a:solidFill>
              </a:rPr>
              <a:t>  (5)</a:t>
            </a:r>
            <a:br>
              <a:rPr lang="en-US" sz="4000" dirty="0"/>
            </a:br>
            <a:r>
              <a:rPr lang="en-US" sz="4000" dirty="0">
                <a:solidFill>
                  <a:srgbClr val="000000"/>
                </a:solidFill>
              </a:rPr>
              <a:t>Resistors 4.7 k</a:t>
            </a:r>
            <a:r>
              <a:rPr lang="el-GR" sz="4000" dirty="0">
                <a:solidFill>
                  <a:srgbClr val="000000"/>
                </a:solidFill>
              </a:rPr>
              <a:t>Ω</a:t>
            </a:r>
            <a:r>
              <a:rPr lang="en-US" sz="4000" dirty="0">
                <a:solidFill>
                  <a:srgbClr val="000000"/>
                </a:solidFill>
              </a:rPr>
              <a:t>  (5)</a:t>
            </a:r>
            <a:br>
              <a:rPr lang="en-US" sz="4000" dirty="0"/>
            </a:br>
            <a:r>
              <a:rPr lang="en-US" sz="4000" dirty="0">
                <a:solidFill>
                  <a:srgbClr val="000000"/>
                </a:solidFill>
              </a:rPr>
              <a:t>Resistors 10</a:t>
            </a:r>
            <a:r>
              <a:rPr lang="el-GR" sz="4000" dirty="0">
                <a:solidFill>
                  <a:srgbClr val="000000"/>
                </a:solidFill>
              </a:rPr>
              <a:t>Ω</a:t>
            </a:r>
            <a:r>
              <a:rPr lang="en-US" sz="4000" dirty="0">
                <a:solidFill>
                  <a:srgbClr val="000000"/>
                </a:solidFill>
              </a:rPr>
              <a:t>  (20)</a:t>
            </a:r>
            <a:br>
              <a:rPr lang="en-US" sz="4000" dirty="0"/>
            </a:br>
            <a:r>
              <a:rPr lang="en-US" sz="4000" dirty="0">
                <a:solidFill>
                  <a:srgbClr val="000000"/>
                </a:solidFill>
              </a:rPr>
              <a:t>Resistors 1 M</a:t>
            </a:r>
            <a:r>
              <a:rPr lang="el-GR" sz="4000" dirty="0">
                <a:solidFill>
                  <a:srgbClr val="000000"/>
                </a:solidFill>
              </a:rPr>
              <a:t>Ω</a:t>
            </a:r>
            <a:r>
              <a:rPr lang="en-US" sz="4000" dirty="0">
                <a:solidFill>
                  <a:srgbClr val="000000"/>
                </a:solidFill>
              </a:rPr>
              <a:t>  (5)</a:t>
            </a:r>
            <a:br>
              <a:rPr lang="en-US" sz="4000" dirty="0"/>
            </a:br>
            <a:r>
              <a:rPr lang="en-US" sz="4000" dirty="0">
                <a:solidFill>
                  <a:srgbClr val="000000"/>
                </a:solidFill>
              </a:rPr>
              <a:t>Resistors 10 M</a:t>
            </a:r>
            <a:r>
              <a:rPr lang="el-GR" sz="4000" dirty="0">
                <a:solidFill>
                  <a:srgbClr val="000000"/>
                </a:solidFill>
              </a:rPr>
              <a:t>Ω</a:t>
            </a:r>
            <a:r>
              <a:rPr lang="en-US" sz="4000" dirty="0">
                <a:solidFill>
                  <a:srgbClr val="000000"/>
                </a:solidFill>
              </a:rPr>
              <a:t> (5)</a:t>
            </a:r>
            <a:endParaRPr lang="en-US" sz="4000" dirty="0"/>
          </a:p>
        </p:txBody>
      </p:sp>
      <p:pic>
        <p:nvPicPr>
          <p:cNvPr id="5" name="Picture Placeholder 4">
            <a:extLst>
              <a:ext uri="{FF2B5EF4-FFF2-40B4-BE49-F238E27FC236}">
                <a16:creationId xmlns:a16="http://schemas.microsoft.com/office/drawing/2014/main" id="{07085AC4-BF8D-4DA9-B6EF-E37F44DC9CB0}"/>
              </a:ext>
            </a:extLst>
          </p:cNvPr>
          <p:cNvPicPr>
            <a:picLocks noGrp="1"/>
          </p:cNvPicPr>
          <p:nvPr>
            <p:ph type="pic" idx="1"/>
          </p:nvPr>
        </p:nvPicPr>
        <p:blipFill>
          <a:blip r:embed="rId2" cstate="print">
            <a:extLst>
              <a:ext uri="{28A0092B-C50C-407E-A947-70E740481C1C}">
                <a14:useLocalDpi xmlns:a14="http://schemas.microsoft.com/office/drawing/2010/main" val="0"/>
              </a:ext>
            </a:extLst>
          </a:blip>
          <a:srcRect t="1477" b="1477"/>
          <a:stretch>
            <a:fillRect/>
          </a:stretch>
        </p:blipFill>
        <p:spPr bwMode="auto">
          <a:prstGeom prst="rect">
            <a:avLst/>
          </a:prstGeom>
          <a:noFill/>
        </p:spPr>
      </p:pic>
    </p:spTree>
    <p:extLst>
      <p:ext uri="{BB962C8B-B14F-4D97-AF65-F5344CB8AC3E}">
        <p14:creationId xmlns:p14="http://schemas.microsoft.com/office/powerpoint/2010/main" val="1180919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D4AEA-81CA-4107-9218-4550639F4BF2}"/>
              </a:ext>
            </a:extLst>
          </p:cNvPr>
          <p:cNvSpPr>
            <a:spLocks noGrp="1"/>
          </p:cNvSpPr>
          <p:nvPr>
            <p:ph type="title"/>
          </p:nvPr>
        </p:nvSpPr>
        <p:spPr/>
        <p:txBody>
          <a:bodyPr/>
          <a:lstStyle/>
          <a:p>
            <a:r>
              <a:rPr lang="en-US" sz="4400" dirty="0">
                <a:effectLst/>
                <a:latin typeface="Aptos"/>
                <a:ea typeface="Aptos"/>
                <a:cs typeface="Times New Roman" panose="02020603050405020304" pitchFamily="18" charset="0"/>
              </a:rPr>
              <a:t>Phase 1a: Arduino Starter Kit Projects</a:t>
            </a:r>
            <a:endParaRPr lang="en-US" dirty="0">
              <a:solidFill>
                <a:srgbClr val="FF0000"/>
              </a:solidFill>
            </a:endParaRPr>
          </a:p>
        </p:txBody>
      </p:sp>
      <p:sp>
        <p:nvSpPr>
          <p:cNvPr id="3" name="Content Placeholder 2">
            <a:extLst>
              <a:ext uri="{FF2B5EF4-FFF2-40B4-BE49-F238E27FC236}">
                <a16:creationId xmlns:a16="http://schemas.microsoft.com/office/drawing/2014/main" id="{DAA231D8-26DA-4A94-A1F8-7ED0D07D2101}"/>
              </a:ext>
            </a:extLst>
          </p:cNvPr>
          <p:cNvSpPr>
            <a:spLocks noGrp="1"/>
          </p:cNvSpPr>
          <p:nvPr>
            <p:ph idx="1"/>
          </p:nvPr>
        </p:nvSpPr>
        <p:spPr/>
        <p:txBody>
          <a:bodyPr>
            <a:normAutofit fontScale="85000" lnSpcReduction="20000"/>
          </a:bodyPr>
          <a:lstStyle/>
          <a:p>
            <a:r>
              <a:rPr lang="en-US" b="0" i="0" dirty="0">
                <a:solidFill>
                  <a:srgbClr val="000000"/>
                </a:solidFill>
                <a:effectLst/>
                <a:latin typeface="Open Sans" panose="020B0606030504020204" pitchFamily="34" charset="0"/>
              </a:rPr>
              <a:t>01 GET TO KNOW YOUR TOOLS an introduction to the basics</a:t>
            </a:r>
          </a:p>
          <a:p>
            <a:r>
              <a:rPr lang="en-US" b="0" i="0" dirty="0">
                <a:solidFill>
                  <a:srgbClr val="000000"/>
                </a:solidFill>
                <a:effectLst/>
                <a:latin typeface="Open Sans" panose="020B0606030504020204" pitchFamily="34" charset="0"/>
              </a:rPr>
              <a:t>02 SPACESHIP INTERFACE design the control panel for your starship</a:t>
            </a:r>
          </a:p>
          <a:p>
            <a:r>
              <a:rPr lang="en-US" b="0" i="0" dirty="0">
                <a:solidFill>
                  <a:srgbClr val="000000"/>
                </a:solidFill>
                <a:effectLst/>
                <a:latin typeface="Open Sans" panose="020B0606030504020204" pitchFamily="34" charset="0"/>
              </a:rPr>
              <a:t>03 LOVE-O-METER measure how hot-blooded you are</a:t>
            </a:r>
          </a:p>
          <a:p>
            <a:r>
              <a:rPr lang="en-US" b="0" i="0" dirty="0">
                <a:solidFill>
                  <a:srgbClr val="000000"/>
                </a:solidFill>
                <a:effectLst/>
                <a:latin typeface="Open Sans" panose="020B0606030504020204" pitchFamily="34" charset="0"/>
              </a:rPr>
              <a:t>04 COLOR MIXING LAMP produce any color with a lamp that uses light as an input</a:t>
            </a:r>
          </a:p>
          <a:p>
            <a:r>
              <a:rPr lang="en-US" b="0" i="0" dirty="0">
                <a:solidFill>
                  <a:srgbClr val="000000"/>
                </a:solidFill>
                <a:effectLst/>
                <a:latin typeface="Open Sans" panose="020B0606030504020204" pitchFamily="34" charset="0"/>
              </a:rPr>
              <a:t>05 MOOD CUE clue people in to how you're doing</a:t>
            </a:r>
          </a:p>
          <a:p>
            <a:r>
              <a:rPr lang="en-US" b="0" i="0" dirty="0">
                <a:solidFill>
                  <a:srgbClr val="000000"/>
                </a:solidFill>
                <a:effectLst/>
                <a:latin typeface="Open Sans" panose="020B0606030504020204" pitchFamily="34" charset="0"/>
              </a:rPr>
              <a:t>06 LIGHT THEREMIN create a musical instrument you play by waving your hands</a:t>
            </a:r>
          </a:p>
          <a:p>
            <a:r>
              <a:rPr lang="en-US" b="0" i="0" dirty="0">
                <a:solidFill>
                  <a:srgbClr val="000000"/>
                </a:solidFill>
                <a:effectLst/>
                <a:latin typeface="Open Sans" panose="020B0606030504020204" pitchFamily="34" charset="0"/>
              </a:rPr>
              <a:t>07 KEYBOARD INSTRUMENT play music and make some noise with this keyboard</a:t>
            </a:r>
          </a:p>
          <a:p>
            <a:r>
              <a:rPr lang="en-US" b="0" i="0" dirty="0">
                <a:solidFill>
                  <a:srgbClr val="000000"/>
                </a:solidFill>
                <a:effectLst/>
                <a:latin typeface="Open Sans" panose="020B0606030504020204" pitchFamily="34" charset="0"/>
              </a:rPr>
              <a:t>08 DIGITAL HOURGLASS a light-up hourglass that can stop you from working too much</a:t>
            </a:r>
          </a:p>
          <a:p>
            <a:endParaRPr lang="en-US" dirty="0"/>
          </a:p>
        </p:txBody>
      </p:sp>
    </p:spTree>
    <p:extLst>
      <p:ext uri="{BB962C8B-B14F-4D97-AF65-F5344CB8AC3E}">
        <p14:creationId xmlns:p14="http://schemas.microsoft.com/office/powerpoint/2010/main" val="1650690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D4AEA-81CA-4107-9218-4550639F4BF2}"/>
              </a:ext>
            </a:extLst>
          </p:cNvPr>
          <p:cNvSpPr>
            <a:spLocks noGrp="1"/>
          </p:cNvSpPr>
          <p:nvPr>
            <p:ph type="title"/>
          </p:nvPr>
        </p:nvSpPr>
        <p:spPr/>
        <p:txBody>
          <a:bodyPr/>
          <a:lstStyle/>
          <a:p>
            <a:r>
              <a:rPr lang="en-US" sz="4400" dirty="0">
                <a:effectLst/>
                <a:latin typeface="Aptos"/>
                <a:ea typeface="Aptos"/>
                <a:cs typeface="Times New Roman" panose="02020603050405020304" pitchFamily="18" charset="0"/>
              </a:rPr>
              <a:t>Phase 1a: Arduino Starter Kit, Projects (continued)</a:t>
            </a:r>
            <a:endParaRPr lang="en-US" dirty="0"/>
          </a:p>
        </p:txBody>
      </p:sp>
      <p:sp>
        <p:nvSpPr>
          <p:cNvPr id="3" name="Content Placeholder 2">
            <a:extLst>
              <a:ext uri="{FF2B5EF4-FFF2-40B4-BE49-F238E27FC236}">
                <a16:creationId xmlns:a16="http://schemas.microsoft.com/office/drawing/2014/main" id="{DAA231D8-26DA-4A94-A1F8-7ED0D07D2101}"/>
              </a:ext>
            </a:extLst>
          </p:cNvPr>
          <p:cNvSpPr>
            <a:spLocks noGrp="1"/>
          </p:cNvSpPr>
          <p:nvPr>
            <p:ph idx="1"/>
          </p:nvPr>
        </p:nvSpPr>
        <p:spPr/>
        <p:txBody>
          <a:bodyPr>
            <a:normAutofit fontScale="92500" lnSpcReduction="20000"/>
          </a:bodyPr>
          <a:lstStyle/>
          <a:p>
            <a:r>
              <a:rPr lang="en-US" b="0" i="0" dirty="0">
                <a:solidFill>
                  <a:srgbClr val="000000"/>
                </a:solidFill>
                <a:effectLst/>
                <a:latin typeface="Open Sans" panose="020B0606030504020204" pitchFamily="34" charset="0"/>
              </a:rPr>
              <a:t>09 MOTORIZED PINWHEEL a colored wheel that will make your head spin</a:t>
            </a:r>
          </a:p>
          <a:p>
            <a:r>
              <a:rPr lang="en-US" b="0" i="0" dirty="0">
                <a:solidFill>
                  <a:srgbClr val="000000"/>
                </a:solidFill>
                <a:effectLst/>
                <a:latin typeface="Open Sans" panose="020B0606030504020204" pitchFamily="34" charset="0"/>
              </a:rPr>
              <a:t>10 ZOETROPE create a mechanical animation you can play forward or reverse</a:t>
            </a:r>
          </a:p>
          <a:p>
            <a:r>
              <a:rPr lang="en-US" b="0" i="0" dirty="0">
                <a:solidFill>
                  <a:srgbClr val="000000"/>
                </a:solidFill>
                <a:effectLst/>
                <a:latin typeface="Open Sans" panose="020B0606030504020204" pitchFamily="34" charset="0"/>
              </a:rPr>
              <a:t>11 CRYSTAL BALL a mystical tour to answer all your tough questions</a:t>
            </a:r>
          </a:p>
          <a:p>
            <a:r>
              <a:rPr lang="en-US" b="0" i="0" dirty="0">
                <a:solidFill>
                  <a:srgbClr val="000000"/>
                </a:solidFill>
                <a:effectLst/>
                <a:latin typeface="Open Sans" panose="020B0606030504020204" pitchFamily="34" charset="0"/>
              </a:rPr>
              <a:t>12 KNOCK LOCK tap out the secret code to open the door</a:t>
            </a:r>
          </a:p>
          <a:p>
            <a:r>
              <a:rPr lang="en-US" b="0" i="0" dirty="0">
                <a:solidFill>
                  <a:srgbClr val="000000"/>
                </a:solidFill>
                <a:effectLst/>
                <a:latin typeface="Open Sans" panose="020B0606030504020204" pitchFamily="34" charset="0"/>
              </a:rPr>
              <a:t>13 TOUCHY-FEEL LAMP a lamp that responds to your touch</a:t>
            </a:r>
          </a:p>
          <a:p>
            <a:r>
              <a:rPr lang="en-US" b="0" i="0" dirty="0">
                <a:solidFill>
                  <a:srgbClr val="000000"/>
                </a:solidFill>
                <a:effectLst/>
                <a:latin typeface="Open Sans" panose="020B0606030504020204" pitchFamily="34" charset="0"/>
              </a:rPr>
              <a:t>14 TWEAK THE ARDUINO LOGO control your personal computer from your Arduino</a:t>
            </a:r>
          </a:p>
          <a:p>
            <a:r>
              <a:rPr lang="en-US" b="0" i="0" dirty="0">
                <a:solidFill>
                  <a:srgbClr val="000000"/>
                </a:solidFill>
                <a:effectLst/>
                <a:latin typeface="Open Sans" panose="020B0606030504020204" pitchFamily="34" charset="0"/>
              </a:rPr>
              <a:t>15 HACKING BUTTONS create a master control for all your devices!</a:t>
            </a:r>
          </a:p>
          <a:p>
            <a:endParaRPr lang="en-US" dirty="0"/>
          </a:p>
        </p:txBody>
      </p:sp>
    </p:spTree>
    <p:extLst>
      <p:ext uri="{BB962C8B-B14F-4D97-AF65-F5344CB8AC3E}">
        <p14:creationId xmlns:p14="http://schemas.microsoft.com/office/powerpoint/2010/main" val="24260154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ABFDF-219E-4FFC-A89B-DD5ECF2D5CC5}"/>
              </a:ext>
            </a:extLst>
          </p:cNvPr>
          <p:cNvSpPr>
            <a:spLocks noGrp="1"/>
          </p:cNvSpPr>
          <p:nvPr>
            <p:ph type="title"/>
          </p:nvPr>
        </p:nvSpPr>
        <p:spPr>
          <a:xfrm>
            <a:off x="839788" y="262128"/>
            <a:ext cx="8011604" cy="1600200"/>
          </a:xfrm>
        </p:spPr>
        <p:txBody>
          <a:bodyPr/>
          <a:lstStyle/>
          <a:p>
            <a:r>
              <a:rPr lang="en-US" sz="3200" dirty="0">
                <a:effectLst/>
                <a:latin typeface="Aptos"/>
                <a:ea typeface="Aptos"/>
                <a:cs typeface="Times New Roman" panose="02020603050405020304" pitchFamily="18" charset="0"/>
              </a:rPr>
              <a:t>Phase 1a: Arduino Starter Kit, Evaluation</a:t>
            </a:r>
            <a:endParaRPr lang="en-US" dirty="0"/>
          </a:p>
        </p:txBody>
      </p:sp>
      <p:sp>
        <p:nvSpPr>
          <p:cNvPr id="4" name="Text Placeholder 3">
            <a:extLst>
              <a:ext uri="{FF2B5EF4-FFF2-40B4-BE49-F238E27FC236}">
                <a16:creationId xmlns:a16="http://schemas.microsoft.com/office/drawing/2014/main" id="{4BB33133-767D-4CF8-AD86-7556DEF268AA}"/>
              </a:ext>
            </a:extLst>
          </p:cNvPr>
          <p:cNvSpPr>
            <a:spLocks noGrp="1"/>
          </p:cNvSpPr>
          <p:nvPr>
            <p:ph type="body" sz="half" idx="2"/>
          </p:nvPr>
        </p:nvSpPr>
        <p:spPr>
          <a:xfrm>
            <a:off x="839788" y="2057400"/>
            <a:ext cx="8426132" cy="4245864"/>
          </a:xfrm>
        </p:spPr>
        <p:txBody>
          <a:bodyPr>
            <a:normAutofit lnSpcReduction="10000"/>
          </a:bodyPr>
          <a:lstStyle/>
          <a:p>
            <a:pPr marL="285750" indent="-285750">
              <a:buFont typeface="Arial" panose="020B0604020202020204" pitchFamily="34" charset="0"/>
              <a:buChar char="•"/>
            </a:pPr>
            <a:r>
              <a:rPr lang="en-US" sz="2000" dirty="0">
                <a:latin typeface="Aptos"/>
                <a:ea typeface="Aptos"/>
                <a:cs typeface="Times New Roman" panose="02020603050405020304" pitchFamily="18" charset="0"/>
              </a:rPr>
              <a:t>With the exception of project 14, t</a:t>
            </a:r>
            <a:r>
              <a:rPr lang="en-US" sz="2000" dirty="0">
                <a:effectLst/>
                <a:latin typeface="Aptos"/>
                <a:ea typeface="Aptos"/>
                <a:cs typeface="Times New Roman" panose="02020603050405020304" pitchFamily="18" charset="0"/>
              </a:rPr>
              <a:t>he projects in the book accompanying the Arduino Starter Kit were built and programmed. (Note: I didn’t try to use the paper cut-outs)</a:t>
            </a:r>
          </a:p>
          <a:p>
            <a:pPr marL="285750" indent="-285750">
              <a:buFont typeface="Arial" panose="020B0604020202020204" pitchFamily="34" charset="0"/>
              <a:buChar char="•"/>
            </a:pPr>
            <a:r>
              <a:rPr lang="en-US" sz="2000" dirty="0">
                <a:effectLst/>
                <a:latin typeface="Aptos"/>
                <a:ea typeface="Aptos"/>
                <a:cs typeface="Times New Roman" panose="02020603050405020304" pitchFamily="18" charset="0"/>
              </a:rPr>
              <a:t>The projects gave a good introduction and were sufficient to help successfully pass the Arduino </a:t>
            </a:r>
            <a:r>
              <a:rPr lang="en-US" sz="2000" kern="100" dirty="0">
                <a:effectLst/>
                <a:latin typeface="Aptos"/>
                <a:ea typeface="Aptos"/>
                <a:cs typeface="Times New Roman" panose="02020603050405020304" pitchFamily="18" charset="0"/>
              </a:rPr>
              <a:t>Certification exam.</a:t>
            </a:r>
          </a:p>
          <a:p>
            <a:pPr marL="285750" indent="-285750">
              <a:buFont typeface="Arial" panose="020B0604020202020204" pitchFamily="34" charset="0"/>
              <a:buChar char="•"/>
            </a:pPr>
            <a:r>
              <a:rPr lang="en-US" sz="2000" kern="100" dirty="0">
                <a:effectLst/>
                <a:latin typeface="Aptos"/>
                <a:ea typeface="Aptos"/>
                <a:cs typeface="Times New Roman" panose="02020603050405020304" pitchFamily="18" charset="0"/>
              </a:rPr>
              <a:t>The Starter Kit also appeared to be a good introduction to electronic components, although the coverage of electronics theory had errors and could be improved </a:t>
            </a:r>
          </a:p>
          <a:p>
            <a:pPr marL="285750" indent="-285750">
              <a:buFont typeface="Arial" panose="020B0604020202020204" pitchFamily="34" charset="0"/>
              <a:buChar char="•"/>
            </a:pPr>
            <a:r>
              <a:rPr lang="en-US" sz="2000" dirty="0"/>
              <a:t>The tilt sensor did not fit into the breadboard well and would fall out</a:t>
            </a:r>
          </a:p>
          <a:p>
            <a:pPr marL="285750" indent="-285750">
              <a:buFont typeface="Arial" panose="020B0604020202020204" pitchFamily="34" charset="0"/>
              <a:buChar char="•"/>
            </a:pPr>
            <a:r>
              <a:rPr lang="en-US" sz="2000" dirty="0"/>
              <a:t>There appeared to be a part substitution for the “phototransistor” (datasheet given for photoresistor) that did not work well </a:t>
            </a:r>
          </a:p>
          <a:p>
            <a:pPr marL="285750" indent="-285750">
              <a:buFont typeface="Arial" panose="020B0604020202020204" pitchFamily="34" charset="0"/>
              <a:buChar char="•"/>
            </a:pPr>
            <a:r>
              <a:rPr lang="en-US" sz="2000" dirty="0"/>
              <a:t>Concerns with safety with Project 15 which encouraged disassembling an electric fan to use Arduino to control it</a:t>
            </a:r>
          </a:p>
          <a:p>
            <a:endParaRPr lang="en-US" dirty="0"/>
          </a:p>
        </p:txBody>
      </p:sp>
    </p:spTree>
    <p:extLst>
      <p:ext uri="{BB962C8B-B14F-4D97-AF65-F5344CB8AC3E}">
        <p14:creationId xmlns:p14="http://schemas.microsoft.com/office/powerpoint/2010/main" val="26423423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F325D-0DFC-466D-A82B-813A41B4C175}"/>
              </a:ext>
            </a:extLst>
          </p:cNvPr>
          <p:cNvSpPr>
            <a:spLocks noGrp="1"/>
          </p:cNvSpPr>
          <p:nvPr>
            <p:ph type="title"/>
          </p:nvPr>
        </p:nvSpPr>
        <p:spPr>
          <a:xfrm>
            <a:off x="839788" y="457200"/>
            <a:ext cx="3932237" cy="690113"/>
          </a:xfrm>
        </p:spPr>
        <p:txBody>
          <a:bodyPr/>
          <a:lstStyle/>
          <a:p>
            <a:r>
              <a:rPr lang="en-US" sz="1800" b="1" dirty="0">
                <a:effectLst/>
                <a:latin typeface="Aptos"/>
                <a:ea typeface="Aptos"/>
                <a:cs typeface="Times New Roman" panose="02020603050405020304" pitchFamily="18" charset="0"/>
              </a:rPr>
              <a:t>Phase 1b: Arduino Certification</a:t>
            </a:r>
            <a:endParaRPr lang="en-US" dirty="0"/>
          </a:p>
        </p:txBody>
      </p:sp>
      <p:sp>
        <p:nvSpPr>
          <p:cNvPr id="4" name="Text Placeholder 3">
            <a:extLst>
              <a:ext uri="{FF2B5EF4-FFF2-40B4-BE49-F238E27FC236}">
                <a16:creationId xmlns:a16="http://schemas.microsoft.com/office/drawing/2014/main" id="{42D65BFF-48C5-46FA-8DB5-F84C4ACF08EF}"/>
              </a:ext>
            </a:extLst>
          </p:cNvPr>
          <p:cNvSpPr>
            <a:spLocks noGrp="1"/>
          </p:cNvSpPr>
          <p:nvPr>
            <p:ph type="body" sz="half" idx="2"/>
          </p:nvPr>
        </p:nvSpPr>
        <p:spPr>
          <a:xfrm>
            <a:off x="839788" y="1293962"/>
            <a:ext cx="5256212" cy="4575026"/>
          </a:xfrm>
        </p:spPr>
        <p:txBody>
          <a:bodyPr>
            <a:normAutofit lnSpcReduction="10000"/>
          </a:bodyPr>
          <a:lstStyle/>
          <a:p>
            <a:r>
              <a:rPr lang="en-US" dirty="0"/>
              <a:t>https://www.arduino.cc/education/certification</a:t>
            </a:r>
          </a:p>
          <a:p>
            <a:r>
              <a:rPr lang="en-US" dirty="0"/>
              <a:t>Access to Certification exam can be purchased with Arduino Starter Kit ($81.25 on 11/12/2025):</a:t>
            </a:r>
          </a:p>
          <a:p>
            <a:r>
              <a:rPr lang="en-US" dirty="0">
                <a:hlinkClick r:id="rId2"/>
              </a:rPr>
              <a:t>https://store-usa.arduino.cc/products/arduino-fundamentals-bundle</a:t>
            </a:r>
            <a:endParaRPr lang="en-US" dirty="0"/>
          </a:p>
          <a:p>
            <a:r>
              <a:rPr lang="en-US" dirty="0"/>
              <a:t>Available in different languages (I accidentally purchased Spanish version).</a:t>
            </a:r>
          </a:p>
          <a:p>
            <a:r>
              <a:rPr lang="en-US" dirty="0"/>
              <a:t>Online exam, 36 questions, 75 minutes to complete exam.</a:t>
            </a:r>
          </a:p>
          <a:p>
            <a:r>
              <a:rPr lang="en-US" sz="1600" dirty="0">
                <a:effectLst/>
                <a:ea typeface="Aptos"/>
                <a:cs typeface="Times New Roman" panose="02020603050405020304" pitchFamily="18" charset="0"/>
              </a:rPr>
              <a:t>The exam is based on the concepts introduced in the Arduino Starter Kit. </a:t>
            </a:r>
            <a:r>
              <a:rPr lang="en-US" dirty="0"/>
              <a:t>Can use the Starter Kit Projects book during the exam</a:t>
            </a:r>
            <a:endParaRPr lang="en-US" sz="1600" kern="100" dirty="0">
              <a:effectLst/>
              <a:ea typeface="Aptos"/>
              <a:cs typeface="Times New Roman" panose="02020603050405020304" pitchFamily="18" charset="0"/>
            </a:endParaRPr>
          </a:p>
          <a:p>
            <a:r>
              <a:rPr lang="en-US" dirty="0"/>
              <a:t>Note that: “Candidates must be at least  16 years old to take the exam, and they will need parental or legal guardian consent if they are under 18, or in some countries if they are under 21. This depends on the age of consent in your country.”</a:t>
            </a:r>
          </a:p>
          <a:p>
            <a:r>
              <a:rPr lang="en-US" dirty="0"/>
              <a:t>Junior Certification and Arduino Junior Certification Bundle available (Note: I haven’t tried this).</a:t>
            </a:r>
          </a:p>
        </p:txBody>
      </p:sp>
      <p:pic>
        <p:nvPicPr>
          <p:cNvPr id="5" name="Picture Placeholder 4">
            <a:extLst>
              <a:ext uri="{FF2B5EF4-FFF2-40B4-BE49-F238E27FC236}">
                <a16:creationId xmlns:a16="http://schemas.microsoft.com/office/drawing/2014/main" id="{9E30E46C-A33A-46E6-9B93-FAEA091E6B61}"/>
              </a:ext>
            </a:extLst>
          </p:cNvPr>
          <p:cNvPicPr>
            <a:picLocks noGrp="1"/>
          </p:cNvPicPr>
          <p:nvPr>
            <p:ph type="pic" idx="1"/>
          </p:nvPr>
        </p:nvPicPr>
        <p:blipFill>
          <a:blip r:embed="rId3" cstate="print">
            <a:extLst>
              <a:ext uri="{28A0092B-C50C-407E-A947-70E740481C1C}">
                <a14:useLocalDpi xmlns:a14="http://schemas.microsoft.com/office/drawing/2010/main" val="0"/>
              </a:ext>
            </a:extLst>
          </a:blip>
          <a:srcRect l="5517" r="5517"/>
          <a:stretch>
            <a:fillRect/>
          </a:stretch>
        </p:blipFill>
        <p:spPr bwMode="auto">
          <a:xfrm>
            <a:off x="6388999" y="1293962"/>
            <a:ext cx="4963213" cy="3687193"/>
          </a:xfrm>
          <a:prstGeom prst="rect">
            <a:avLst/>
          </a:prstGeom>
          <a:noFill/>
        </p:spPr>
      </p:pic>
    </p:spTree>
    <p:extLst>
      <p:ext uri="{BB962C8B-B14F-4D97-AF65-F5344CB8AC3E}">
        <p14:creationId xmlns:p14="http://schemas.microsoft.com/office/powerpoint/2010/main" val="10098678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F325D-0DFC-466D-A82B-813A41B4C175}"/>
              </a:ext>
            </a:extLst>
          </p:cNvPr>
          <p:cNvSpPr>
            <a:spLocks noGrp="1"/>
          </p:cNvSpPr>
          <p:nvPr>
            <p:ph type="title"/>
          </p:nvPr>
        </p:nvSpPr>
        <p:spPr>
          <a:xfrm>
            <a:off x="839788" y="457200"/>
            <a:ext cx="5024564" cy="690113"/>
          </a:xfrm>
        </p:spPr>
        <p:txBody>
          <a:bodyPr/>
          <a:lstStyle/>
          <a:p>
            <a:r>
              <a:rPr lang="en-US" sz="1800" b="1" dirty="0">
                <a:effectLst/>
                <a:latin typeface="Aptos"/>
                <a:ea typeface="Aptos"/>
                <a:cs typeface="Times New Roman" panose="02020603050405020304" pitchFamily="18" charset="0"/>
              </a:rPr>
              <a:t>Phase 1b: Arduino Certification</a:t>
            </a:r>
            <a:r>
              <a:rPr lang="en-US" sz="1800" b="1" dirty="0">
                <a:latin typeface="Aptos"/>
                <a:ea typeface="Aptos"/>
                <a:cs typeface="Times New Roman" panose="02020603050405020304" pitchFamily="18" charset="0"/>
              </a:rPr>
              <a:t>, Evaluation</a:t>
            </a:r>
            <a:endParaRPr lang="en-US" dirty="0"/>
          </a:p>
        </p:txBody>
      </p:sp>
      <p:sp>
        <p:nvSpPr>
          <p:cNvPr id="4" name="Text Placeholder 3">
            <a:extLst>
              <a:ext uri="{FF2B5EF4-FFF2-40B4-BE49-F238E27FC236}">
                <a16:creationId xmlns:a16="http://schemas.microsoft.com/office/drawing/2014/main" id="{42D65BFF-48C5-46FA-8DB5-F84C4ACF08EF}"/>
              </a:ext>
            </a:extLst>
          </p:cNvPr>
          <p:cNvSpPr>
            <a:spLocks noGrp="1"/>
          </p:cNvSpPr>
          <p:nvPr>
            <p:ph type="body" sz="half" idx="2"/>
          </p:nvPr>
        </p:nvSpPr>
        <p:spPr>
          <a:xfrm>
            <a:off x="839788" y="1293962"/>
            <a:ext cx="5256212" cy="4575026"/>
          </a:xfrm>
        </p:spPr>
        <p:txBody>
          <a:bodyPr>
            <a:normAutofit/>
          </a:bodyPr>
          <a:lstStyle/>
          <a:p>
            <a:r>
              <a:rPr lang="en-US" sz="1800" dirty="0">
                <a:effectLst/>
                <a:ea typeface="Aptos"/>
                <a:cs typeface="Times New Roman" panose="02020603050405020304" pitchFamily="18" charset="0"/>
              </a:rPr>
              <a:t>The projects in Arduino Starter Kit gave a good introduction and were sufficient to help me successfully pass the Arduino </a:t>
            </a:r>
            <a:r>
              <a:rPr lang="en-US" sz="1800" kern="100" dirty="0">
                <a:effectLst/>
                <a:ea typeface="Aptos"/>
                <a:cs typeface="Times New Roman" panose="02020603050405020304" pitchFamily="18" charset="0"/>
              </a:rPr>
              <a:t>Certification exam. </a:t>
            </a:r>
          </a:p>
          <a:p>
            <a:r>
              <a:rPr lang="en-US" sz="1800" kern="100" dirty="0">
                <a:ea typeface="Aptos"/>
                <a:cs typeface="Times New Roman" panose="02020603050405020304" pitchFamily="18" charset="0"/>
              </a:rPr>
              <a:t>I had o</a:t>
            </a:r>
            <a:r>
              <a:rPr lang="en-US" sz="1800" kern="100" dirty="0">
                <a:effectLst/>
                <a:ea typeface="Aptos"/>
                <a:cs typeface="Times New Roman" panose="02020603050405020304" pitchFamily="18" charset="0"/>
              </a:rPr>
              <a:t>ne question whose answer I didn’t find in the Starter Kit Projects book</a:t>
            </a:r>
            <a:endParaRPr lang="en-US" sz="1800" dirty="0"/>
          </a:p>
          <a:p>
            <a:r>
              <a:rPr lang="en-US" sz="1800" b="1" dirty="0"/>
              <a:t>Note: I didn’t use the recommended browser when taking the certification exam. I used Microsoft Edge which did not show any figures.</a:t>
            </a:r>
          </a:p>
        </p:txBody>
      </p:sp>
      <p:pic>
        <p:nvPicPr>
          <p:cNvPr id="5" name="Picture Placeholder 4">
            <a:extLst>
              <a:ext uri="{FF2B5EF4-FFF2-40B4-BE49-F238E27FC236}">
                <a16:creationId xmlns:a16="http://schemas.microsoft.com/office/drawing/2014/main" id="{9E30E46C-A33A-46E6-9B93-FAEA091E6B61}"/>
              </a:ext>
            </a:extLst>
          </p:cNvPr>
          <p:cNvPicPr>
            <a:picLocks noGrp="1"/>
          </p:cNvPicPr>
          <p:nvPr>
            <p:ph type="pic" idx="1"/>
          </p:nvPr>
        </p:nvPicPr>
        <p:blipFill>
          <a:blip r:embed="rId2" cstate="print">
            <a:extLst>
              <a:ext uri="{28A0092B-C50C-407E-A947-70E740481C1C}">
                <a14:useLocalDpi xmlns:a14="http://schemas.microsoft.com/office/drawing/2010/main" val="0"/>
              </a:ext>
            </a:extLst>
          </a:blip>
          <a:srcRect l="5517" r="5517"/>
          <a:stretch>
            <a:fillRect/>
          </a:stretch>
        </p:blipFill>
        <p:spPr bwMode="auto">
          <a:xfrm>
            <a:off x="6388999" y="1585403"/>
            <a:ext cx="4963213" cy="3687193"/>
          </a:xfrm>
          <a:prstGeom prst="rect">
            <a:avLst/>
          </a:prstGeom>
          <a:noFill/>
        </p:spPr>
      </p:pic>
    </p:spTree>
    <p:extLst>
      <p:ext uri="{BB962C8B-B14F-4D97-AF65-F5344CB8AC3E}">
        <p14:creationId xmlns:p14="http://schemas.microsoft.com/office/powerpoint/2010/main" val="41071904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52280-8014-4C4F-AE5C-C2E832E45E57}"/>
              </a:ext>
            </a:extLst>
          </p:cNvPr>
          <p:cNvSpPr>
            <a:spLocks noGrp="1"/>
          </p:cNvSpPr>
          <p:nvPr>
            <p:ph type="title"/>
          </p:nvPr>
        </p:nvSpPr>
        <p:spPr/>
        <p:txBody>
          <a:bodyPr/>
          <a:lstStyle/>
          <a:p>
            <a:r>
              <a:rPr lang="en-US" sz="1800" b="1" kern="100" dirty="0">
                <a:effectLst/>
                <a:latin typeface="Aptos"/>
                <a:ea typeface="Aptos"/>
                <a:cs typeface="Times New Roman" panose="02020603050405020304" pitchFamily="18" charset="0"/>
              </a:rPr>
              <a:t>Phase 2</a:t>
            </a:r>
            <a:br>
              <a:rPr lang="en-US" sz="1800" kern="100" dirty="0">
                <a:effectLst/>
                <a:latin typeface="Aptos"/>
                <a:ea typeface="Aptos"/>
                <a:cs typeface="Times New Roman" panose="02020603050405020304" pitchFamily="18" charset="0"/>
              </a:rPr>
            </a:br>
            <a:r>
              <a:rPr lang="en-US" sz="1800" b="1" dirty="0">
                <a:effectLst/>
                <a:latin typeface="Aptos"/>
                <a:ea typeface="Aptos"/>
                <a:cs typeface="Times New Roman" panose="02020603050405020304" pitchFamily="18" charset="0"/>
              </a:rPr>
              <a:t>Arduino </a:t>
            </a:r>
            <a:r>
              <a:rPr lang="en-US" sz="1800" b="1" dirty="0" err="1">
                <a:effectLst/>
                <a:latin typeface="Aptos"/>
                <a:ea typeface="Aptos"/>
                <a:cs typeface="Times New Roman" panose="02020603050405020304" pitchFamily="18" charset="0"/>
              </a:rPr>
              <a:t>Alvik</a:t>
            </a:r>
            <a:r>
              <a:rPr lang="en-US" sz="1800" b="1" dirty="0">
                <a:effectLst/>
                <a:latin typeface="Aptos"/>
                <a:ea typeface="Aptos"/>
                <a:cs typeface="Times New Roman" panose="02020603050405020304" pitchFamily="18" charset="0"/>
              </a:rPr>
              <a:t> Robot </a:t>
            </a:r>
            <a:br>
              <a:rPr lang="en-US" sz="1800" b="1" dirty="0">
                <a:effectLst/>
                <a:latin typeface="Aptos"/>
                <a:ea typeface="Aptos"/>
                <a:cs typeface="Times New Roman" panose="02020603050405020304" pitchFamily="18" charset="0"/>
              </a:rPr>
            </a:br>
            <a:endParaRPr lang="en-US" dirty="0"/>
          </a:p>
        </p:txBody>
      </p:sp>
      <p:sp>
        <p:nvSpPr>
          <p:cNvPr id="4" name="Text Placeholder 3">
            <a:extLst>
              <a:ext uri="{FF2B5EF4-FFF2-40B4-BE49-F238E27FC236}">
                <a16:creationId xmlns:a16="http://schemas.microsoft.com/office/drawing/2014/main" id="{77E11CA0-7D9C-458E-B9B8-AE4B741ACC69}"/>
              </a:ext>
            </a:extLst>
          </p:cNvPr>
          <p:cNvSpPr>
            <a:spLocks noGrp="1"/>
          </p:cNvSpPr>
          <p:nvPr>
            <p:ph type="body" sz="half" idx="2"/>
          </p:nvPr>
        </p:nvSpPr>
        <p:spPr/>
        <p:txBody>
          <a:bodyPr>
            <a:normAutofit/>
          </a:bodyPr>
          <a:lstStyle/>
          <a:p>
            <a:pPr marL="285750" indent="-285750">
              <a:buFont typeface="Arial" panose="020B0604020202020204" pitchFamily="34" charset="0"/>
              <a:buChar char="•"/>
            </a:pPr>
            <a:r>
              <a:rPr lang="en-US" sz="1800" kern="100" dirty="0">
                <a:latin typeface="Aptos"/>
                <a:ea typeface="Aptos"/>
                <a:cs typeface="Times New Roman" panose="02020603050405020304" pitchFamily="18" charset="0"/>
              </a:rPr>
              <a:t>H</a:t>
            </a:r>
            <a:r>
              <a:rPr lang="en-US" sz="1800" kern="100" dirty="0">
                <a:effectLst/>
                <a:latin typeface="Aptos"/>
                <a:ea typeface="Aptos"/>
                <a:cs typeface="Times New Roman" panose="02020603050405020304" pitchFamily="18" charset="0"/>
              </a:rPr>
              <a:t>ypothesized that the </a:t>
            </a:r>
            <a:r>
              <a:rPr lang="en-US" sz="1800" kern="100" dirty="0" err="1">
                <a:effectLst/>
                <a:latin typeface="Aptos"/>
                <a:ea typeface="Aptos"/>
                <a:cs typeface="Times New Roman" panose="02020603050405020304" pitchFamily="18" charset="0"/>
              </a:rPr>
              <a:t>Alvik</a:t>
            </a:r>
            <a:r>
              <a:rPr lang="en-US" sz="1800" kern="100" dirty="0">
                <a:effectLst/>
                <a:latin typeface="Aptos"/>
                <a:ea typeface="Aptos"/>
                <a:cs typeface="Times New Roman" panose="02020603050405020304" pitchFamily="18" charset="0"/>
              </a:rPr>
              <a:t> robot could be used in the introductory EET 100 course to increase retention and also in recruitment activities such as a robotics workshop for high school students. </a:t>
            </a:r>
          </a:p>
          <a:p>
            <a:pPr marL="285750" indent="-285750">
              <a:buFont typeface="Arial" panose="020B0604020202020204" pitchFamily="34" charset="0"/>
              <a:buChar char="•"/>
            </a:pPr>
            <a:r>
              <a:rPr lang="en-US" sz="1800" kern="100" dirty="0">
                <a:effectLst/>
                <a:latin typeface="Aptos"/>
                <a:ea typeface="Aptos"/>
                <a:cs typeface="Times New Roman" panose="02020603050405020304" pitchFamily="18" charset="0"/>
              </a:rPr>
              <a:t>The </a:t>
            </a:r>
            <a:r>
              <a:rPr lang="en-US" sz="1800" kern="100" dirty="0" err="1">
                <a:effectLst/>
                <a:latin typeface="Aptos"/>
                <a:ea typeface="Aptos"/>
                <a:cs typeface="Times New Roman" panose="02020603050405020304" pitchFamily="18" charset="0"/>
              </a:rPr>
              <a:t>Alvik</a:t>
            </a:r>
            <a:r>
              <a:rPr lang="en-US" sz="1800" kern="100" dirty="0">
                <a:effectLst/>
                <a:latin typeface="Aptos"/>
                <a:ea typeface="Aptos"/>
                <a:cs typeface="Times New Roman" panose="02020603050405020304" pitchFamily="18" charset="0"/>
              </a:rPr>
              <a:t> robots were promoted to be programmable by a variety of methods: the Arduino Programming Language, </a:t>
            </a:r>
            <a:r>
              <a:rPr lang="en-US" sz="1800" kern="100" dirty="0" err="1">
                <a:effectLst/>
                <a:latin typeface="Aptos"/>
                <a:ea typeface="Aptos"/>
                <a:cs typeface="Times New Roman" panose="02020603050405020304" pitchFamily="18" charset="0"/>
              </a:rPr>
              <a:t>MicroPython</a:t>
            </a:r>
            <a:r>
              <a:rPr lang="en-US" sz="1800" kern="100" dirty="0">
                <a:effectLst/>
                <a:latin typeface="Aptos"/>
                <a:ea typeface="Aptos"/>
                <a:cs typeface="Times New Roman" panose="02020603050405020304" pitchFamily="18" charset="0"/>
              </a:rPr>
              <a:t>, or graphical block-based coding.</a:t>
            </a:r>
          </a:p>
          <a:p>
            <a:pPr marL="285750" indent="-285750">
              <a:buFont typeface="Arial" panose="020B0604020202020204" pitchFamily="34" charset="0"/>
              <a:buChar char="•"/>
            </a:pPr>
            <a:r>
              <a:rPr lang="en-US" sz="1800" kern="100" dirty="0">
                <a:effectLst/>
                <a:latin typeface="Aptos"/>
                <a:ea typeface="Aptos"/>
                <a:cs typeface="Times New Roman" panose="02020603050405020304" pitchFamily="18" charset="0"/>
              </a:rPr>
              <a:t>A set of </a:t>
            </a:r>
            <a:r>
              <a:rPr lang="en-US" sz="1800" kern="100" dirty="0" err="1">
                <a:effectLst/>
                <a:latin typeface="Aptos"/>
                <a:ea typeface="Aptos"/>
                <a:cs typeface="Times New Roman" panose="02020603050405020304" pitchFamily="18" charset="0"/>
              </a:rPr>
              <a:t>Alvik</a:t>
            </a:r>
            <a:r>
              <a:rPr lang="en-US" sz="1800" kern="100" dirty="0">
                <a:effectLst/>
                <a:latin typeface="Aptos"/>
                <a:ea typeface="Aptos"/>
                <a:cs typeface="Times New Roman" panose="02020603050405020304" pitchFamily="18" charset="0"/>
              </a:rPr>
              <a:t> robots was purchased </a:t>
            </a:r>
          </a:p>
          <a:p>
            <a:pPr marL="285750" indent="-285750">
              <a:buFont typeface="Arial" panose="020B0604020202020204" pitchFamily="34" charset="0"/>
              <a:buChar char="•"/>
            </a:pPr>
            <a:endParaRPr lang="en-US" sz="1800" kern="100" dirty="0">
              <a:solidFill>
                <a:srgbClr val="FF0000"/>
              </a:solidFill>
              <a:effectLst/>
              <a:latin typeface="Aptos"/>
              <a:ea typeface="Aptos"/>
              <a:cs typeface="Times New Roman" panose="02020603050405020304" pitchFamily="18" charset="0"/>
            </a:endParaRPr>
          </a:p>
          <a:p>
            <a:endParaRPr lang="en-US" dirty="0"/>
          </a:p>
        </p:txBody>
      </p:sp>
      <p:pic>
        <p:nvPicPr>
          <p:cNvPr id="6" name="Picture Placeholder 5">
            <a:extLst>
              <a:ext uri="{FF2B5EF4-FFF2-40B4-BE49-F238E27FC236}">
                <a16:creationId xmlns:a16="http://schemas.microsoft.com/office/drawing/2014/main" id="{ACED2CD9-EB27-4F54-8557-9479A8B2D76F}"/>
              </a:ext>
            </a:extLst>
          </p:cNvPr>
          <p:cNvPicPr>
            <a:picLocks noGrp="1"/>
          </p:cNvPicPr>
          <p:nvPr>
            <p:ph type="pic" idx="1"/>
          </p:nvPr>
        </p:nvPicPr>
        <p:blipFill>
          <a:blip r:embed="rId2"/>
          <a:srcRect l="2322" r="2322"/>
          <a:stretch>
            <a:fillRect/>
          </a:stretch>
        </p:blipFill>
        <p:spPr>
          <a:xfrm>
            <a:off x="5180013" y="992188"/>
            <a:ext cx="6172200" cy="4873625"/>
          </a:xfrm>
          <a:prstGeom prst="rect">
            <a:avLst/>
          </a:prstGeom>
        </p:spPr>
      </p:pic>
    </p:spTree>
    <p:extLst>
      <p:ext uri="{BB962C8B-B14F-4D97-AF65-F5344CB8AC3E}">
        <p14:creationId xmlns:p14="http://schemas.microsoft.com/office/powerpoint/2010/main" val="743833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52280-8014-4C4F-AE5C-C2E832E45E57}"/>
              </a:ext>
            </a:extLst>
          </p:cNvPr>
          <p:cNvSpPr>
            <a:spLocks noGrp="1"/>
          </p:cNvSpPr>
          <p:nvPr>
            <p:ph type="title"/>
          </p:nvPr>
        </p:nvSpPr>
        <p:spPr/>
        <p:txBody>
          <a:bodyPr/>
          <a:lstStyle/>
          <a:p>
            <a:r>
              <a:rPr lang="en-US" sz="1800" b="1" kern="100" dirty="0">
                <a:effectLst/>
                <a:latin typeface="Aptos"/>
                <a:ea typeface="Aptos"/>
                <a:cs typeface="Times New Roman" panose="02020603050405020304" pitchFamily="18" charset="0"/>
              </a:rPr>
              <a:t>Phase 2</a:t>
            </a:r>
            <a:br>
              <a:rPr lang="en-US" sz="1800" kern="100" dirty="0">
                <a:effectLst/>
                <a:latin typeface="Aptos"/>
                <a:ea typeface="Aptos"/>
                <a:cs typeface="Times New Roman" panose="02020603050405020304" pitchFamily="18" charset="0"/>
              </a:rPr>
            </a:br>
            <a:r>
              <a:rPr lang="en-US" sz="1800" b="1" dirty="0">
                <a:effectLst/>
                <a:latin typeface="Aptos"/>
                <a:ea typeface="Aptos"/>
                <a:cs typeface="Times New Roman" panose="02020603050405020304" pitchFamily="18" charset="0"/>
              </a:rPr>
              <a:t>Arduino </a:t>
            </a:r>
            <a:r>
              <a:rPr lang="en-US" sz="1800" b="1" dirty="0" err="1">
                <a:effectLst/>
                <a:latin typeface="Aptos"/>
                <a:ea typeface="Aptos"/>
                <a:cs typeface="Times New Roman" panose="02020603050405020304" pitchFamily="18" charset="0"/>
              </a:rPr>
              <a:t>Alvik</a:t>
            </a:r>
            <a:r>
              <a:rPr lang="en-US" sz="1800" b="1" dirty="0">
                <a:effectLst/>
                <a:latin typeface="Aptos"/>
                <a:ea typeface="Aptos"/>
                <a:cs typeface="Times New Roman" panose="02020603050405020304" pitchFamily="18" charset="0"/>
              </a:rPr>
              <a:t> Robot, Evaluation </a:t>
            </a:r>
            <a:br>
              <a:rPr lang="en-US" sz="1800" b="1" dirty="0">
                <a:effectLst/>
                <a:latin typeface="Aptos"/>
                <a:ea typeface="Aptos"/>
                <a:cs typeface="Times New Roman" panose="02020603050405020304" pitchFamily="18" charset="0"/>
              </a:rPr>
            </a:br>
            <a:endParaRPr lang="en-US" dirty="0"/>
          </a:p>
        </p:txBody>
      </p:sp>
      <p:sp>
        <p:nvSpPr>
          <p:cNvPr id="4" name="Text Placeholder 3">
            <a:extLst>
              <a:ext uri="{FF2B5EF4-FFF2-40B4-BE49-F238E27FC236}">
                <a16:creationId xmlns:a16="http://schemas.microsoft.com/office/drawing/2014/main" id="{77E11CA0-7D9C-458E-B9B8-AE4B741ACC69}"/>
              </a:ext>
            </a:extLst>
          </p:cNvPr>
          <p:cNvSpPr>
            <a:spLocks noGrp="1"/>
          </p:cNvSpPr>
          <p:nvPr>
            <p:ph type="body" sz="half" idx="2"/>
          </p:nvPr>
        </p:nvSpPr>
        <p:spPr>
          <a:xfrm>
            <a:off x="463296" y="2057400"/>
            <a:ext cx="4308729" cy="3811588"/>
          </a:xfrm>
        </p:spPr>
        <p:txBody>
          <a:bodyPr>
            <a:normAutofit/>
          </a:bodyPr>
          <a:lstStyle/>
          <a:p>
            <a:pPr marL="285750" indent="-285750" algn="just">
              <a:buFont typeface="Arial" panose="020B0604020202020204" pitchFamily="34" charset="0"/>
              <a:buChar char="•"/>
            </a:pPr>
            <a:r>
              <a:rPr lang="en-US" sz="1800" kern="100" dirty="0">
                <a:effectLst/>
                <a:latin typeface="Aptos"/>
                <a:ea typeface="Aptos"/>
                <a:cs typeface="Times New Roman" panose="02020603050405020304" pitchFamily="18" charset="0"/>
              </a:rPr>
              <a:t>Unfortunately, it was discovered that the Li-ion batteries in the robots were missing protective tabs, were deeply discharged, and needed to be replaced. </a:t>
            </a:r>
          </a:p>
          <a:p>
            <a:pPr marL="285750" indent="-285750" algn="just">
              <a:buFont typeface="Arial" panose="020B0604020202020204" pitchFamily="34" charset="0"/>
              <a:buChar char="•"/>
            </a:pPr>
            <a:r>
              <a:rPr lang="en-US" sz="1800" kern="100" dirty="0">
                <a:effectLst/>
                <a:latin typeface="Aptos"/>
                <a:ea typeface="Aptos"/>
                <a:cs typeface="Times New Roman" panose="02020603050405020304" pitchFamily="18" charset="0"/>
              </a:rPr>
              <a:t>As the robots were under warranty, replacement batteries were requested. Unfortunately, Arduino didn’t supply a part number for replacement batteries. In addition, Ardui</a:t>
            </a:r>
            <a:r>
              <a:rPr lang="en-US" sz="1800" kern="100" dirty="0">
                <a:latin typeface="Aptos"/>
                <a:ea typeface="Aptos"/>
                <a:cs typeface="Times New Roman" panose="02020603050405020304" pitchFamily="18" charset="0"/>
              </a:rPr>
              <a:t>no recommended batteries to be removed if robots aren’t in use for long periods and the batteries were difficult to remove. Requested refund for </a:t>
            </a:r>
            <a:r>
              <a:rPr lang="en-US" sz="1800" kern="100" dirty="0" err="1">
                <a:latin typeface="Aptos"/>
                <a:ea typeface="Aptos"/>
                <a:cs typeface="Times New Roman" panose="02020603050405020304" pitchFamily="18" charset="0"/>
              </a:rPr>
              <a:t>Alvik</a:t>
            </a:r>
            <a:r>
              <a:rPr lang="en-US" sz="1800" kern="100" dirty="0">
                <a:latin typeface="Aptos"/>
                <a:ea typeface="Aptos"/>
                <a:cs typeface="Times New Roman" panose="02020603050405020304" pitchFamily="18" charset="0"/>
              </a:rPr>
              <a:t> robots.</a:t>
            </a:r>
            <a:r>
              <a:rPr lang="en-US" sz="1800" kern="100" dirty="0">
                <a:effectLst/>
                <a:latin typeface="Aptos"/>
                <a:ea typeface="Aptos"/>
                <a:cs typeface="Times New Roman" panose="02020603050405020304" pitchFamily="18" charset="0"/>
              </a:rPr>
              <a:t> </a:t>
            </a:r>
            <a:endParaRPr lang="en-US" dirty="0"/>
          </a:p>
        </p:txBody>
      </p:sp>
      <p:pic>
        <p:nvPicPr>
          <p:cNvPr id="6" name="Picture Placeholder 5">
            <a:extLst>
              <a:ext uri="{FF2B5EF4-FFF2-40B4-BE49-F238E27FC236}">
                <a16:creationId xmlns:a16="http://schemas.microsoft.com/office/drawing/2014/main" id="{ACED2CD9-EB27-4F54-8557-9479A8B2D76F}"/>
              </a:ext>
            </a:extLst>
          </p:cNvPr>
          <p:cNvPicPr>
            <a:picLocks noGrp="1"/>
          </p:cNvPicPr>
          <p:nvPr>
            <p:ph type="pic" idx="1"/>
          </p:nvPr>
        </p:nvPicPr>
        <p:blipFill>
          <a:blip r:embed="rId2"/>
          <a:srcRect l="2322" r="2322"/>
          <a:stretch>
            <a:fillRect/>
          </a:stretch>
        </p:blipFill>
        <p:spPr>
          <a:xfrm>
            <a:off x="5180013" y="992188"/>
            <a:ext cx="6172200" cy="4873625"/>
          </a:xfrm>
          <a:prstGeom prst="rect">
            <a:avLst/>
          </a:prstGeom>
        </p:spPr>
      </p:pic>
    </p:spTree>
    <p:extLst>
      <p:ext uri="{BB962C8B-B14F-4D97-AF65-F5344CB8AC3E}">
        <p14:creationId xmlns:p14="http://schemas.microsoft.com/office/powerpoint/2010/main" val="28091416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0FBBD-3089-4412-A101-C153418B3A1D}"/>
              </a:ext>
            </a:extLst>
          </p:cNvPr>
          <p:cNvSpPr>
            <a:spLocks noGrp="1"/>
          </p:cNvSpPr>
          <p:nvPr>
            <p:ph type="title"/>
          </p:nvPr>
        </p:nvSpPr>
        <p:spPr/>
        <p:txBody>
          <a:bodyPr/>
          <a:lstStyle/>
          <a:p>
            <a:r>
              <a:rPr lang="en-US" sz="1800" b="1" kern="100" dirty="0">
                <a:effectLst/>
                <a:latin typeface="Aptos"/>
                <a:ea typeface="Aptos"/>
                <a:cs typeface="Times New Roman" panose="02020603050405020304" pitchFamily="18" charset="0"/>
              </a:rPr>
              <a:t>Phase 3</a:t>
            </a:r>
            <a:br>
              <a:rPr lang="en-US" sz="1800" b="1" kern="100" dirty="0">
                <a:effectLst/>
                <a:latin typeface="Aptos"/>
                <a:ea typeface="Aptos"/>
                <a:cs typeface="Times New Roman" panose="02020603050405020304" pitchFamily="18" charset="0"/>
              </a:rPr>
            </a:br>
            <a:r>
              <a:rPr lang="en-US" sz="1800" b="1" kern="100" dirty="0">
                <a:latin typeface="Aptos"/>
                <a:ea typeface="Aptos"/>
                <a:cs typeface="Times New Roman" panose="02020603050405020304" pitchFamily="18" charset="0"/>
              </a:rPr>
              <a:t>Retrofitting</a:t>
            </a:r>
            <a:r>
              <a:rPr lang="en-US" sz="1800" b="1" kern="100" dirty="0">
                <a:effectLst/>
                <a:latin typeface="Aptos"/>
                <a:ea typeface="Aptos"/>
                <a:cs typeface="Times New Roman" panose="02020603050405020304" pitchFamily="18" charset="0"/>
              </a:rPr>
              <a:t> of TI-RSLK MAX robots </a:t>
            </a:r>
            <a:r>
              <a:rPr lang="en-US" sz="1800" b="1" kern="100" dirty="0">
                <a:latin typeface="Aptos"/>
                <a:ea typeface="Aptos"/>
                <a:cs typeface="Times New Roman" panose="02020603050405020304" pitchFamily="18" charset="0"/>
              </a:rPr>
              <a:t>to use </a:t>
            </a:r>
            <a:r>
              <a:rPr lang="en-US" sz="1800" b="1" kern="100" dirty="0">
                <a:effectLst/>
                <a:latin typeface="Aptos"/>
                <a:ea typeface="Aptos"/>
                <a:cs typeface="Times New Roman" panose="02020603050405020304" pitchFamily="18" charset="0"/>
              </a:rPr>
              <a:t>Arduino hardware</a:t>
            </a:r>
            <a:br>
              <a:rPr lang="en-US" sz="1800" kern="100" dirty="0">
                <a:effectLst/>
                <a:latin typeface="Aptos"/>
                <a:ea typeface="Aptos"/>
                <a:cs typeface="Times New Roman" panose="02020603050405020304" pitchFamily="18" charset="0"/>
              </a:rPr>
            </a:br>
            <a:endParaRPr lang="en-US" dirty="0"/>
          </a:p>
        </p:txBody>
      </p:sp>
      <p:sp>
        <p:nvSpPr>
          <p:cNvPr id="4" name="Text Placeholder 3">
            <a:extLst>
              <a:ext uri="{FF2B5EF4-FFF2-40B4-BE49-F238E27FC236}">
                <a16:creationId xmlns:a16="http://schemas.microsoft.com/office/drawing/2014/main" id="{5EBFB14D-AE55-4870-837F-908117C3B40B}"/>
              </a:ext>
            </a:extLst>
          </p:cNvPr>
          <p:cNvSpPr>
            <a:spLocks noGrp="1"/>
          </p:cNvSpPr>
          <p:nvPr>
            <p:ph type="body" sz="half" idx="2"/>
          </p:nvPr>
        </p:nvSpPr>
        <p:spPr/>
        <p:txBody>
          <a:bodyPr>
            <a:normAutofit/>
          </a:bodyPr>
          <a:lstStyle/>
          <a:p>
            <a:pPr marL="285750" indent="-285750">
              <a:buFont typeface="Arial" panose="020B0604020202020204" pitchFamily="34" charset="0"/>
              <a:buChar char="•"/>
            </a:pPr>
            <a:r>
              <a:rPr lang="en-US" sz="1800" kern="100" dirty="0">
                <a:effectLst/>
                <a:latin typeface="Aptos"/>
                <a:ea typeface="Aptos"/>
                <a:cs typeface="Times New Roman" panose="02020603050405020304" pitchFamily="18" charset="0"/>
              </a:rPr>
              <a:t>Approximately 50 TI-RSLK MAX Robotics System Learning Kits had been purchased for use in classes</a:t>
            </a:r>
            <a:endParaRPr lang="en-US" sz="1800" kern="100" dirty="0">
              <a:solidFill>
                <a:srgbClr val="FF0000"/>
              </a:solidFill>
              <a:effectLst/>
              <a:latin typeface="Aptos"/>
              <a:ea typeface="Aptos"/>
              <a:cs typeface="Times New Roman" panose="02020603050405020304" pitchFamily="18" charset="0"/>
            </a:endParaRPr>
          </a:p>
          <a:p>
            <a:pPr marL="285750" indent="-285750">
              <a:buFont typeface="Arial" panose="020B0604020202020204" pitchFamily="34" charset="0"/>
              <a:buChar char="•"/>
            </a:pPr>
            <a:r>
              <a:rPr lang="en-US" sz="1800" b="1" u="sng" dirty="0">
                <a:solidFill>
                  <a:srgbClr val="467886"/>
                </a:solidFill>
                <a:effectLst/>
                <a:latin typeface="Aptos"/>
                <a:ea typeface="Aptos"/>
                <a:cs typeface="Times New Roman" panose="02020603050405020304" pitchFamily="18" charset="0"/>
                <a:hlinkClick r:id="rId2"/>
              </a:rPr>
              <a:t>https://www.ti.com/lit/ml/sekp166/sekp166.pdf</a:t>
            </a:r>
            <a:r>
              <a:rPr lang="en-US" sz="1800" kern="100" dirty="0">
                <a:effectLst/>
                <a:latin typeface="Aptos"/>
                <a:ea typeface="Aptos"/>
                <a:cs typeface="Times New Roman" panose="02020603050405020304" pitchFamily="18" charset="0"/>
              </a:rPr>
              <a:t> </a:t>
            </a:r>
          </a:p>
          <a:p>
            <a:pPr marL="285750" indent="-285750">
              <a:buFont typeface="Arial" panose="020B0604020202020204" pitchFamily="34" charset="0"/>
              <a:buChar char="•"/>
            </a:pPr>
            <a:r>
              <a:rPr lang="en-US" sz="1800" kern="100" dirty="0">
                <a:effectLst/>
                <a:latin typeface="Aptos"/>
                <a:ea typeface="Aptos"/>
                <a:cs typeface="Times New Roman" panose="02020603050405020304" pitchFamily="18" charset="0"/>
              </a:rPr>
              <a:t>These kits were easy to assemble</a:t>
            </a:r>
          </a:p>
          <a:p>
            <a:pPr marL="285750" indent="-285750">
              <a:buFont typeface="Arial" panose="020B0604020202020204" pitchFamily="34" charset="0"/>
              <a:buChar char="•"/>
            </a:pPr>
            <a:r>
              <a:rPr lang="en-US" sz="1800" kern="100" dirty="0">
                <a:latin typeface="Aptos"/>
                <a:ea typeface="Aptos"/>
                <a:cs typeface="Times New Roman" panose="02020603050405020304" pitchFamily="18" charset="0"/>
              </a:rPr>
              <a:t>U</a:t>
            </a:r>
            <a:r>
              <a:rPr lang="en-US" sz="1800" kern="100" dirty="0">
                <a:effectLst/>
                <a:latin typeface="Aptos"/>
                <a:ea typeface="Aptos"/>
                <a:cs typeface="Times New Roman" panose="02020603050405020304" pitchFamily="18" charset="0"/>
              </a:rPr>
              <a:t>sed in EET 344 and 549 to create line-following robots and robots that would navigate using bumper switches to detect collisions. </a:t>
            </a:r>
          </a:p>
          <a:p>
            <a:endParaRPr lang="en-US" dirty="0"/>
          </a:p>
        </p:txBody>
      </p:sp>
      <p:pic>
        <p:nvPicPr>
          <p:cNvPr id="5" name="Picture Placeholder 4">
            <a:extLst>
              <a:ext uri="{FF2B5EF4-FFF2-40B4-BE49-F238E27FC236}">
                <a16:creationId xmlns:a16="http://schemas.microsoft.com/office/drawing/2014/main" id="{A29549A5-1617-4465-A503-689CCB1547C0}"/>
              </a:ext>
            </a:extLst>
          </p:cNvPr>
          <p:cNvPicPr>
            <a:picLocks noGrp="1"/>
          </p:cNvPicPr>
          <p:nvPr>
            <p:ph type="pic" idx="1"/>
          </p:nvPr>
        </p:nvPicPr>
        <p:blipFill>
          <a:blip r:embed="rId3"/>
          <a:srcRect l="1177" r="1177"/>
          <a:stretch>
            <a:fillRect/>
          </a:stretch>
        </p:blipFill>
        <p:spPr>
          <a:prstGeom prst="rect">
            <a:avLst/>
          </a:prstGeom>
        </p:spPr>
      </p:pic>
    </p:spTree>
    <p:extLst>
      <p:ext uri="{BB962C8B-B14F-4D97-AF65-F5344CB8AC3E}">
        <p14:creationId xmlns:p14="http://schemas.microsoft.com/office/powerpoint/2010/main" val="21693566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0FBBD-3089-4412-A101-C153418B3A1D}"/>
              </a:ext>
            </a:extLst>
          </p:cNvPr>
          <p:cNvSpPr>
            <a:spLocks noGrp="1"/>
          </p:cNvSpPr>
          <p:nvPr>
            <p:ph type="title"/>
          </p:nvPr>
        </p:nvSpPr>
        <p:spPr/>
        <p:txBody>
          <a:bodyPr/>
          <a:lstStyle/>
          <a:p>
            <a:r>
              <a:rPr lang="en-US" sz="1800" b="1" kern="100" dirty="0">
                <a:effectLst/>
                <a:latin typeface="Aptos"/>
                <a:ea typeface="Aptos"/>
                <a:cs typeface="Times New Roman" panose="02020603050405020304" pitchFamily="18" charset="0"/>
              </a:rPr>
              <a:t>Phase 3</a:t>
            </a:r>
            <a:br>
              <a:rPr lang="en-US" sz="1800" b="1" kern="100" dirty="0">
                <a:effectLst/>
                <a:latin typeface="Aptos"/>
                <a:ea typeface="Aptos"/>
                <a:cs typeface="Times New Roman" panose="02020603050405020304" pitchFamily="18" charset="0"/>
              </a:rPr>
            </a:br>
            <a:r>
              <a:rPr lang="en-US" sz="1800" b="1" kern="100" dirty="0">
                <a:latin typeface="Aptos"/>
                <a:ea typeface="Aptos"/>
                <a:cs typeface="Times New Roman" panose="02020603050405020304" pitchFamily="18" charset="0"/>
              </a:rPr>
              <a:t>Retrofitting</a:t>
            </a:r>
            <a:r>
              <a:rPr lang="en-US" sz="1800" b="1" kern="100" dirty="0">
                <a:effectLst/>
                <a:latin typeface="Aptos"/>
                <a:ea typeface="Aptos"/>
                <a:cs typeface="Times New Roman" panose="02020603050405020304" pitchFamily="18" charset="0"/>
              </a:rPr>
              <a:t> of TI-RSLK MAX robots </a:t>
            </a:r>
            <a:r>
              <a:rPr lang="en-US" sz="1800" b="1" kern="100" dirty="0">
                <a:latin typeface="Aptos"/>
                <a:ea typeface="Aptos"/>
                <a:cs typeface="Times New Roman" panose="02020603050405020304" pitchFamily="18" charset="0"/>
              </a:rPr>
              <a:t>to use </a:t>
            </a:r>
            <a:r>
              <a:rPr lang="en-US" sz="1800" b="1" kern="100" dirty="0">
                <a:effectLst/>
                <a:latin typeface="Aptos"/>
                <a:ea typeface="Aptos"/>
                <a:cs typeface="Times New Roman" panose="02020603050405020304" pitchFamily="18" charset="0"/>
              </a:rPr>
              <a:t>Arduino hardware</a:t>
            </a:r>
            <a:br>
              <a:rPr lang="en-US" sz="1800" kern="100" dirty="0">
                <a:effectLst/>
                <a:latin typeface="Aptos"/>
                <a:ea typeface="Aptos"/>
                <a:cs typeface="Times New Roman" panose="02020603050405020304" pitchFamily="18" charset="0"/>
              </a:rPr>
            </a:br>
            <a:endParaRPr lang="en-US" dirty="0"/>
          </a:p>
        </p:txBody>
      </p:sp>
      <p:sp>
        <p:nvSpPr>
          <p:cNvPr id="4" name="Text Placeholder 3">
            <a:extLst>
              <a:ext uri="{FF2B5EF4-FFF2-40B4-BE49-F238E27FC236}">
                <a16:creationId xmlns:a16="http://schemas.microsoft.com/office/drawing/2014/main" id="{5EBFB14D-AE55-4870-837F-908117C3B40B}"/>
              </a:ext>
            </a:extLst>
          </p:cNvPr>
          <p:cNvSpPr>
            <a:spLocks noGrp="1"/>
          </p:cNvSpPr>
          <p:nvPr>
            <p:ph type="body" sz="half" idx="2"/>
          </p:nvPr>
        </p:nvSpPr>
        <p:spPr/>
        <p:txBody>
          <a:bodyPr>
            <a:normAutofit/>
          </a:bodyPr>
          <a:lstStyle/>
          <a:p>
            <a:pPr marL="285750" indent="-285750">
              <a:buFont typeface="Arial" panose="020B0604020202020204" pitchFamily="34" charset="0"/>
              <a:buChar char="•"/>
            </a:pPr>
            <a:r>
              <a:rPr lang="en-US" sz="1800" kern="100" dirty="0">
                <a:effectLst/>
                <a:latin typeface="Aptos"/>
                <a:ea typeface="Aptos"/>
                <a:cs typeface="Times New Roman" panose="02020603050405020304" pitchFamily="18" charset="0"/>
              </a:rPr>
              <a:t>Later classes of EET 549 trained neural networks, a form of artificial intelligence (AI), to control the robot to follow a line which resulted in a conference paper [6]  </a:t>
            </a:r>
            <a:endParaRPr lang="en-US" sz="1800" kern="100" dirty="0">
              <a:solidFill>
                <a:srgbClr val="FF0000"/>
              </a:solidFill>
              <a:effectLst/>
              <a:latin typeface="Aptos"/>
              <a:ea typeface="Aptos"/>
              <a:cs typeface="Times New Roman" panose="02020603050405020304" pitchFamily="18" charset="0"/>
            </a:endParaRPr>
          </a:p>
          <a:p>
            <a:pPr marL="285750" indent="-285750">
              <a:buFont typeface="Arial" panose="020B0604020202020204" pitchFamily="34" charset="0"/>
              <a:buChar char="•"/>
            </a:pPr>
            <a:r>
              <a:rPr lang="en-US" sz="1800" kern="100" dirty="0">
                <a:effectLst/>
                <a:latin typeface="Aptos"/>
                <a:ea typeface="Aptos"/>
                <a:cs typeface="Times New Roman" panose="02020603050405020304" pitchFamily="18" charset="0"/>
              </a:rPr>
              <a:t>Unfortunately, TI stopped manufacturing the MSP432 microcontroller in the TI-RSLK MAX and stopped selling the robot kits. </a:t>
            </a:r>
          </a:p>
          <a:p>
            <a:endParaRPr lang="en-US" dirty="0"/>
          </a:p>
        </p:txBody>
      </p:sp>
      <p:pic>
        <p:nvPicPr>
          <p:cNvPr id="5" name="Picture Placeholder 4">
            <a:extLst>
              <a:ext uri="{FF2B5EF4-FFF2-40B4-BE49-F238E27FC236}">
                <a16:creationId xmlns:a16="http://schemas.microsoft.com/office/drawing/2014/main" id="{A29549A5-1617-4465-A503-689CCB1547C0}"/>
              </a:ext>
            </a:extLst>
          </p:cNvPr>
          <p:cNvPicPr>
            <a:picLocks noGrp="1"/>
          </p:cNvPicPr>
          <p:nvPr>
            <p:ph type="pic" idx="1"/>
          </p:nvPr>
        </p:nvPicPr>
        <p:blipFill>
          <a:blip r:embed="rId2"/>
          <a:srcRect l="1177" r="1177"/>
          <a:stretch>
            <a:fillRect/>
          </a:stretch>
        </p:blipFill>
        <p:spPr>
          <a:prstGeom prst="rect">
            <a:avLst/>
          </a:prstGeom>
        </p:spPr>
      </p:pic>
    </p:spTree>
    <p:extLst>
      <p:ext uri="{BB962C8B-B14F-4D97-AF65-F5344CB8AC3E}">
        <p14:creationId xmlns:p14="http://schemas.microsoft.com/office/powerpoint/2010/main" val="3224087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B1618-C242-4724-BAE2-F9CD6D1719B2}"/>
              </a:ext>
            </a:extLst>
          </p:cNvPr>
          <p:cNvSpPr>
            <a:spLocks noGrp="1"/>
          </p:cNvSpPr>
          <p:nvPr>
            <p:ph type="title"/>
          </p:nvPr>
        </p:nvSpPr>
        <p:spPr/>
        <p:txBody>
          <a:bodyPr/>
          <a:lstStyle/>
          <a:p>
            <a:r>
              <a:rPr lang="en-US" sz="1800" b="1" kern="100" dirty="0">
                <a:effectLst/>
                <a:latin typeface="Aptos"/>
                <a:ea typeface="Aptos"/>
                <a:cs typeface="Times New Roman" panose="02020603050405020304" pitchFamily="18" charset="0"/>
              </a:rPr>
              <a:t>Introduction</a:t>
            </a:r>
            <a:br>
              <a:rPr lang="en-US" sz="1800" kern="100" dirty="0">
                <a:effectLst/>
                <a:latin typeface="Aptos"/>
                <a:ea typeface="Aptos"/>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C483835B-5589-4D11-B2F4-BB6629005FCB}"/>
              </a:ext>
            </a:extLst>
          </p:cNvPr>
          <p:cNvSpPr>
            <a:spLocks noGrp="1"/>
          </p:cNvSpPr>
          <p:nvPr>
            <p:ph idx="1"/>
          </p:nvPr>
        </p:nvSpPr>
        <p:spPr/>
        <p:txBody>
          <a:bodyPr/>
          <a:lstStyle/>
          <a:p>
            <a:pPr marL="0" indent="0">
              <a:buNone/>
            </a:pPr>
            <a:r>
              <a:rPr lang="en-US" dirty="0"/>
              <a:t>Motivation</a:t>
            </a:r>
          </a:p>
          <a:p>
            <a:pPr lvl="1"/>
            <a:r>
              <a:rPr lang="en-US" dirty="0"/>
              <a:t>Retain Freshman students</a:t>
            </a:r>
          </a:p>
          <a:p>
            <a:pPr lvl="2"/>
            <a:r>
              <a:rPr lang="en-US" dirty="0"/>
              <a:t>Use robots in EET 100 on 11/18 and 11/20</a:t>
            </a:r>
          </a:p>
          <a:p>
            <a:pPr lvl="1"/>
            <a:r>
              <a:rPr lang="en-US" dirty="0"/>
              <a:t>Revise Curriculum</a:t>
            </a:r>
          </a:p>
          <a:p>
            <a:pPr lvl="2"/>
            <a:r>
              <a:rPr lang="en-US" dirty="0"/>
              <a:t>Use robots in EET 344 by end of Fall 2025 semester</a:t>
            </a:r>
          </a:p>
          <a:p>
            <a:pPr lvl="1"/>
            <a:r>
              <a:rPr lang="en-US" dirty="0"/>
              <a:t>Recruit students</a:t>
            </a:r>
          </a:p>
          <a:p>
            <a:pPr lvl="2"/>
            <a:r>
              <a:rPr lang="en-US" dirty="0"/>
              <a:t>This Four-State presentation</a:t>
            </a:r>
          </a:p>
          <a:p>
            <a:pPr lvl="2"/>
            <a:r>
              <a:rPr lang="en-US" dirty="0"/>
              <a:t>Future Teacher workshops?</a:t>
            </a:r>
          </a:p>
        </p:txBody>
      </p:sp>
    </p:spTree>
    <p:extLst>
      <p:ext uri="{BB962C8B-B14F-4D97-AF65-F5344CB8AC3E}">
        <p14:creationId xmlns:p14="http://schemas.microsoft.com/office/powerpoint/2010/main" val="4023172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0FBBD-3089-4412-A101-C153418B3A1D}"/>
              </a:ext>
            </a:extLst>
          </p:cNvPr>
          <p:cNvSpPr>
            <a:spLocks noGrp="1"/>
          </p:cNvSpPr>
          <p:nvPr>
            <p:ph type="title"/>
          </p:nvPr>
        </p:nvSpPr>
        <p:spPr/>
        <p:txBody>
          <a:bodyPr/>
          <a:lstStyle/>
          <a:p>
            <a:r>
              <a:rPr lang="en-US" sz="1800" b="1" kern="100" dirty="0">
                <a:effectLst/>
                <a:latin typeface="Aptos"/>
                <a:ea typeface="Aptos"/>
                <a:cs typeface="Times New Roman" panose="02020603050405020304" pitchFamily="18" charset="0"/>
              </a:rPr>
              <a:t>Phase 3</a:t>
            </a:r>
            <a:br>
              <a:rPr lang="en-US" sz="1800" b="1" kern="100" dirty="0">
                <a:effectLst/>
                <a:latin typeface="Aptos"/>
                <a:ea typeface="Aptos"/>
                <a:cs typeface="Times New Roman" panose="02020603050405020304" pitchFamily="18" charset="0"/>
              </a:rPr>
            </a:br>
            <a:r>
              <a:rPr lang="en-US" sz="1800" b="1" kern="100" dirty="0">
                <a:latin typeface="Aptos"/>
                <a:ea typeface="Aptos"/>
                <a:cs typeface="Times New Roman" panose="02020603050405020304" pitchFamily="18" charset="0"/>
              </a:rPr>
              <a:t>Retrofitting</a:t>
            </a:r>
            <a:r>
              <a:rPr lang="en-US" sz="1800" b="1" kern="100" dirty="0">
                <a:effectLst/>
                <a:latin typeface="Aptos"/>
                <a:ea typeface="Aptos"/>
                <a:cs typeface="Times New Roman" panose="02020603050405020304" pitchFamily="18" charset="0"/>
              </a:rPr>
              <a:t> of TI-RSLK MAX robots </a:t>
            </a:r>
            <a:r>
              <a:rPr lang="en-US" sz="1800" b="1" kern="100" dirty="0">
                <a:latin typeface="Aptos"/>
                <a:ea typeface="Aptos"/>
                <a:cs typeface="Times New Roman" panose="02020603050405020304" pitchFamily="18" charset="0"/>
              </a:rPr>
              <a:t>to use </a:t>
            </a:r>
            <a:r>
              <a:rPr lang="en-US" sz="1800" b="1" kern="100" dirty="0">
                <a:effectLst/>
                <a:latin typeface="Aptos"/>
                <a:ea typeface="Aptos"/>
                <a:cs typeface="Times New Roman" panose="02020603050405020304" pitchFamily="18" charset="0"/>
              </a:rPr>
              <a:t>Arduino hardware</a:t>
            </a:r>
            <a:br>
              <a:rPr lang="en-US" sz="1800" kern="100" dirty="0">
                <a:effectLst/>
                <a:latin typeface="Aptos"/>
                <a:ea typeface="Aptos"/>
                <a:cs typeface="Times New Roman" panose="02020603050405020304" pitchFamily="18" charset="0"/>
              </a:rPr>
            </a:br>
            <a:endParaRPr lang="en-US" dirty="0"/>
          </a:p>
        </p:txBody>
      </p:sp>
      <p:sp>
        <p:nvSpPr>
          <p:cNvPr id="4" name="Text Placeholder 3">
            <a:extLst>
              <a:ext uri="{FF2B5EF4-FFF2-40B4-BE49-F238E27FC236}">
                <a16:creationId xmlns:a16="http://schemas.microsoft.com/office/drawing/2014/main" id="{5EBFB14D-AE55-4870-837F-908117C3B40B}"/>
              </a:ext>
            </a:extLst>
          </p:cNvPr>
          <p:cNvSpPr>
            <a:spLocks noGrp="1"/>
          </p:cNvSpPr>
          <p:nvPr>
            <p:ph type="body" sz="half" idx="2"/>
          </p:nvPr>
        </p:nvSpPr>
        <p:spPr/>
        <p:txBody>
          <a:bodyPr>
            <a:normAutofit fontScale="92500" lnSpcReduction="10000"/>
          </a:bodyPr>
          <a:lstStyle/>
          <a:p>
            <a:pPr marL="285750" marR="0" indent="-285750" algn="just">
              <a:lnSpc>
                <a:spcPct val="115000"/>
              </a:lnSpc>
              <a:spcBef>
                <a:spcPts val="0"/>
              </a:spcBef>
              <a:spcAft>
                <a:spcPts val="800"/>
              </a:spcAft>
              <a:buFont typeface="Arial" panose="020B0604020202020204" pitchFamily="34" charset="0"/>
              <a:buChar char="•"/>
            </a:pPr>
            <a:r>
              <a:rPr lang="en-US" sz="1800" kern="100" dirty="0">
                <a:effectLst/>
                <a:latin typeface="Aptos"/>
                <a:ea typeface="Aptos"/>
                <a:cs typeface="Times New Roman" panose="02020603050405020304" pitchFamily="18" charset="0"/>
              </a:rPr>
              <a:t>The majority of the parts for the TI-RSLK MAX, including the </a:t>
            </a:r>
            <a:r>
              <a:rPr lang="en-US" sz="1800" kern="100" dirty="0" err="1">
                <a:effectLst/>
                <a:latin typeface="Aptos"/>
                <a:ea typeface="Aptos"/>
                <a:cs typeface="Times New Roman" panose="02020603050405020304" pitchFamily="18" charset="0"/>
              </a:rPr>
              <a:t>Romi</a:t>
            </a:r>
            <a:r>
              <a:rPr lang="en-US" sz="1800" kern="100" dirty="0">
                <a:effectLst/>
                <a:latin typeface="Aptos"/>
                <a:ea typeface="Aptos"/>
                <a:cs typeface="Times New Roman" panose="02020603050405020304" pitchFamily="18" charset="0"/>
              </a:rPr>
              <a:t> chassis, were manufactured by </a:t>
            </a:r>
            <a:r>
              <a:rPr lang="en-US" sz="1800" kern="100" dirty="0" err="1">
                <a:effectLst/>
                <a:latin typeface="Aptos"/>
                <a:ea typeface="Aptos"/>
                <a:cs typeface="Times New Roman" panose="02020603050405020304" pitchFamily="18" charset="0"/>
              </a:rPr>
              <a:t>Pololu</a:t>
            </a:r>
            <a:r>
              <a:rPr lang="en-US" sz="1800" kern="100" dirty="0">
                <a:latin typeface="Aptos"/>
                <a:ea typeface="Aptos"/>
                <a:cs typeface="Times New Roman" panose="02020603050405020304" pitchFamily="18" charset="0"/>
              </a:rPr>
              <a:t> and </a:t>
            </a:r>
            <a:r>
              <a:rPr lang="en-US" sz="1800" kern="100" dirty="0">
                <a:effectLst/>
                <a:latin typeface="Aptos"/>
                <a:ea typeface="Aptos"/>
                <a:cs typeface="Times New Roman" panose="02020603050405020304" pitchFamily="18" charset="0"/>
              </a:rPr>
              <a:t>most are still available [7].</a:t>
            </a:r>
          </a:p>
          <a:p>
            <a:pPr marL="285750" marR="0" indent="-285750" algn="just">
              <a:lnSpc>
                <a:spcPct val="115000"/>
              </a:lnSpc>
              <a:spcBef>
                <a:spcPts val="0"/>
              </a:spcBef>
              <a:spcAft>
                <a:spcPts val="800"/>
              </a:spcAft>
              <a:buFont typeface="Arial" panose="020B0604020202020204" pitchFamily="34" charset="0"/>
              <a:buChar char="•"/>
            </a:pPr>
            <a:r>
              <a:rPr lang="en-US" sz="1800" kern="100" dirty="0" err="1">
                <a:effectLst/>
                <a:latin typeface="Aptos"/>
                <a:ea typeface="Aptos"/>
                <a:cs typeface="Times New Roman" panose="02020603050405020304" pitchFamily="18" charset="0"/>
              </a:rPr>
              <a:t>Pololu</a:t>
            </a:r>
            <a:r>
              <a:rPr lang="en-US" sz="1800" kern="100" dirty="0">
                <a:effectLst/>
                <a:latin typeface="Aptos"/>
                <a:ea typeface="Aptos"/>
                <a:cs typeface="Times New Roman" panose="02020603050405020304" pitchFamily="18" charset="0"/>
              </a:rPr>
              <a:t> makes a variety of other parts that fit the </a:t>
            </a:r>
            <a:r>
              <a:rPr lang="en-US" sz="1800" kern="100" dirty="0" err="1">
                <a:effectLst/>
                <a:latin typeface="Aptos"/>
                <a:ea typeface="Aptos"/>
                <a:cs typeface="Times New Roman" panose="02020603050405020304" pitchFamily="18" charset="0"/>
              </a:rPr>
              <a:t>Romi</a:t>
            </a:r>
            <a:r>
              <a:rPr lang="en-US" sz="1800" kern="100" dirty="0">
                <a:effectLst/>
                <a:latin typeface="Aptos"/>
                <a:ea typeface="Aptos"/>
                <a:cs typeface="Times New Roman" panose="02020603050405020304" pitchFamily="18" charset="0"/>
              </a:rPr>
              <a:t> chassis including power switches, motor drives, and Arduino-compatible microcontroller boards [8]-[10]. </a:t>
            </a:r>
          </a:p>
          <a:p>
            <a:pPr marL="285750" indent="-285750" algn="just">
              <a:lnSpc>
                <a:spcPct val="115000"/>
              </a:lnSpc>
              <a:spcBef>
                <a:spcPts val="0"/>
              </a:spcBef>
              <a:spcAft>
                <a:spcPts val="800"/>
              </a:spcAft>
              <a:buFont typeface="Arial" panose="020B0604020202020204" pitchFamily="34" charset="0"/>
              <a:buChar char="•"/>
            </a:pPr>
            <a:r>
              <a:rPr lang="en-US" sz="1800" kern="100" dirty="0">
                <a:effectLst/>
                <a:latin typeface="Aptos"/>
                <a:ea typeface="Aptos"/>
                <a:cs typeface="Times New Roman" panose="02020603050405020304" pitchFamily="18" charset="0"/>
              </a:rPr>
              <a:t>Several boards were purchased from </a:t>
            </a:r>
            <a:r>
              <a:rPr lang="en-US" sz="1800" kern="100" dirty="0" err="1">
                <a:effectLst/>
                <a:latin typeface="Aptos"/>
                <a:ea typeface="Aptos"/>
                <a:cs typeface="Times New Roman" panose="02020603050405020304" pitchFamily="18" charset="0"/>
              </a:rPr>
              <a:t>Pololu</a:t>
            </a:r>
            <a:r>
              <a:rPr lang="en-US" sz="1800" kern="100" dirty="0">
                <a:effectLst/>
                <a:latin typeface="Aptos"/>
                <a:ea typeface="Aptos"/>
                <a:cs typeface="Times New Roman" panose="02020603050405020304" pitchFamily="18" charset="0"/>
              </a:rPr>
              <a:t> to evaluate for use in a retrofitting the robots. </a:t>
            </a:r>
          </a:p>
          <a:p>
            <a:pPr marL="285750" marR="0" indent="-285750" algn="just">
              <a:lnSpc>
                <a:spcPct val="115000"/>
              </a:lnSpc>
              <a:spcBef>
                <a:spcPts val="0"/>
              </a:spcBef>
              <a:spcAft>
                <a:spcPts val="800"/>
              </a:spcAft>
              <a:buFont typeface="Arial" panose="020B0604020202020204" pitchFamily="34" charset="0"/>
              <a:buChar char="•"/>
            </a:pPr>
            <a:endParaRPr lang="en-US" sz="1800" kern="100" dirty="0">
              <a:effectLst/>
              <a:latin typeface="Aptos"/>
              <a:ea typeface="Aptos"/>
              <a:cs typeface="Times New Roman" panose="02020603050405020304" pitchFamily="18" charset="0"/>
            </a:endParaRPr>
          </a:p>
          <a:p>
            <a:endParaRPr lang="en-US" dirty="0"/>
          </a:p>
        </p:txBody>
      </p:sp>
      <p:pic>
        <p:nvPicPr>
          <p:cNvPr id="5" name="Picture Placeholder 4">
            <a:extLst>
              <a:ext uri="{FF2B5EF4-FFF2-40B4-BE49-F238E27FC236}">
                <a16:creationId xmlns:a16="http://schemas.microsoft.com/office/drawing/2014/main" id="{A29549A5-1617-4465-A503-689CCB1547C0}"/>
              </a:ext>
            </a:extLst>
          </p:cNvPr>
          <p:cNvPicPr>
            <a:picLocks noGrp="1"/>
          </p:cNvPicPr>
          <p:nvPr>
            <p:ph type="pic" idx="1"/>
          </p:nvPr>
        </p:nvPicPr>
        <p:blipFill>
          <a:blip r:embed="rId2"/>
          <a:srcRect l="1177" r="1177"/>
          <a:stretch>
            <a:fillRect/>
          </a:stretch>
        </p:blipFill>
        <p:spPr>
          <a:xfrm>
            <a:off x="5180012" y="992187"/>
            <a:ext cx="6172200" cy="4873625"/>
          </a:xfrm>
          <a:prstGeom prst="rect">
            <a:avLst/>
          </a:prstGeom>
        </p:spPr>
      </p:pic>
    </p:spTree>
    <p:extLst>
      <p:ext uri="{BB962C8B-B14F-4D97-AF65-F5344CB8AC3E}">
        <p14:creationId xmlns:p14="http://schemas.microsoft.com/office/powerpoint/2010/main" val="33697672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DBEC8-7895-47D6-B77F-EB4EEA770965}"/>
              </a:ext>
            </a:extLst>
          </p:cNvPr>
          <p:cNvSpPr>
            <a:spLocks noGrp="1"/>
          </p:cNvSpPr>
          <p:nvPr>
            <p:ph type="title"/>
          </p:nvPr>
        </p:nvSpPr>
        <p:spPr/>
        <p:txBody>
          <a:bodyPr>
            <a:normAutofit/>
          </a:bodyPr>
          <a:lstStyle/>
          <a:p>
            <a:r>
              <a:rPr kumimoji="0" lang="en-US" sz="1800" b="1" i="0" u="none" strike="noStrike" kern="100" cap="none" spc="0" normalizeH="0" baseline="0" noProof="0" dirty="0">
                <a:ln>
                  <a:noFill/>
                </a:ln>
                <a:solidFill>
                  <a:prstClr val="black"/>
                </a:solidFill>
                <a:effectLst/>
                <a:uLnTx/>
                <a:uFillTx/>
                <a:latin typeface="Aptos"/>
                <a:ea typeface="Aptos"/>
                <a:cs typeface="Times New Roman" panose="02020603050405020304" pitchFamily="18" charset="0"/>
              </a:rPr>
              <a:t>Phase 3</a:t>
            </a:r>
            <a:br>
              <a:rPr kumimoji="0" lang="en-US" sz="1800" b="1" i="0" u="none" strike="noStrike" kern="100" cap="none" spc="0" normalizeH="0" baseline="0" noProof="0" dirty="0">
                <a:ln>
                  <a:noFill/>
                </a:ln>
                <a:solidFill>
                  <a:prstClr val="black"/>
                </a:solidFill>
                <a:effectLst/>
                <a:uLnTx/>
                <a:uFillTx/>
                <a:latin typeface="Aptos"/>
                <a:ea typeface="Aptos"/>
                <a:cs typeface="Times New Roman" panose="02020603050405020304" pitchFamily="18" charset="0"/>
              </a:rPr>
            </a:br>
            <a:r>
              <a:rPr lang="en-US" sz="1800" b="1" kern="100" dirty="0">
                <a:latin typeface="Aptos"/>
                <a:ea typeface="Aptos"/>
                <a:cs typeface="Times New Roman" panose="02020603050405020304" pitchFamily="18" charset="0"/>
              </a:rPr>
              <a:t>Retrofitting</a:t>
            </a:r>
            <a:r>
              <a:rPr lang="en-US" sz="1800" b="1" kern="100" dirty="0">
                <a:effectLst/>
                <a:latin typeface="Aptos"/>
                <a:ea typeface="Aptos"/>
                <a:cs typeface="Times New Roman" panose="02020603050405020304" pitchFamily="18" charset="0"/>
              </a:rPr>
              <a:t> of TI-RSLK MAX robots </a:t>
            </a:r>
            <a:r>
              <a:rPr lang="en-US" sz="1800" b="1" kern="100" dirty="0">
                <a:latin typeface="Aptos"/>
                <a:ea typeface="Aptos"/>
                <a:cs typeface="Times New Roman" panose="02020603050405020304" pitchFamily="18" charset="0"/>
              </a:rPr>
              <a:t>to use </a:t>
            </a:r>
            <a:r>
              <a:rPr lang="en-US" sz="1800" b="1" kern="100" dirty="0">
                <a:effectLst/>
                <a:latin typeface="Aptos"/>
                <a:ea typeface="Aptos"/>
                <a:cs typeface="Times New Roman" panose="02020603050405020304" pitchFamily="18" charset="0"/>
              </a:rPr>
              <a:t>Arduino hardware</a:t>
            </a:r>
            <a:br>
              <a:rPr kumimoji="0" lang="en-US" sz="1800" b="1" i="0" u="none" strike="noStrike" kern="100" cap="none" spc="0" normalizeH="0" baseline="0" noProof="0" dirty="0">
                <a:ln>
                  <a:noFill/>
                </a:ln>
                <a:solidFill>
                  <a:srgbClr val="FF0000"/>
                </a:solidFill>
                <a:effectLst/>
                <a:uLnTx/>
                <a:uFillTx/>
                <a:latin typeface="Aptos"/>
                <a:ea typeface="Aptos"/>
                <a:cs typeface="Times New Roman" panose="02020603050405020304" pitchFamily="18" charset="0"/>
              </a:rPr>
            </a:br>
            <a:endParaRPr lang="en-US" dirty="0"/>
          </a:p>
        </p:txBody>
      </p:sp>
      <p:sp>
        <p:nvSpPr>
          <p:cNvPr id="4" name="Text Placeholder 3">
            <a:extLst>
              <a:ext uri="{FF2B5EF4-FFF2-40B4-BE49-F238E27FC236}">
                <a16:creationId xmlns:a16="http://schemas.microsoft.com/office/drawing/2014/main" id="{2041CB32-9E15-4168-B167-CA096E19EF47}"/>
              </a:ext>
            </a:extLst>
          </p:cNvPr>
          <p:cNvSpPr>
            <a:spLocks noGrp="1"/>
          </p:cNvSpPr>
          <p:nvPr>
            <p:ph type="body" sz="half" idx="2"/>
          </p:nvPr>
        </p:nvSpPr>
        <p:spPr>
          <a:xfrm>
            <a:off x="750824" y="2057400"/>
            <a:ext cx="4110164" cy="3811588"/>
          </a:xfrm>
        </p:spPr>
        <p:txBody>
          <a:bodyPr>
            <a:normAutofit/>
          </a:bodyPr>
          <a:lstStyle/>
          <a:p>
            <a:pPr marL="285750" indent="-285750" algn="just">
              <a:buFont typeface="Arial" panose="020B0604020202020204" pitchFamily="34" charset="0"/>
              <a:buChar char="•"/>
            </a:pPr>
            <a:r>
              <a:rPr lang="en-US" sz="1800" kern="100" dirty="0">
                <a:latin typeface="Aptos"/>
                <a:ea typeface="Aptos"/>
                <a:cs typeface="Times New Roman" panose="02020603050405020304" pitchFamily="18" charset="0"/>
              </a:rPr>
              <a:t>After looking at several replacement boards,</a:t>
            </a:r>
            <a:r>
              <a:rPr lang="en-US" sz="1800" kern="100" dirty="0">
                <a:effectLst/>
                <a:latin typeface="Aptos"/>
                <a:ea typeface="Aptos"/>
                <a:cs typeface="Times New Roman" panose="02020603050405020304" pitchFamily="18" charset="0"/>
              </a:rPr>
              <a:t> it was decided that the best solution was to use Arduino UNO R3 boards and Arduino Motor Shields </a:t>
            </a:r>
            <a:r>
              <a:rPr lang="en-US" sz="1800" kern="100" dirty="0">
                <a:latin typeface="Aptos"/>
                <a:ea typeface="Aptos"/>
                <a:cs typeface="Times New Roman" panose="02020603050405020304" pitchFamily="18" charset="0"/>
              </a:rPr>
              <a:t>Rev3</a:t>
            </a:r>
            <a:endParaRPr lang="en-US" sz="1800" kern="100" dirty="0">
              <a:effectLst/>
              <a:latin typeface="Aptos"/>
              <a:ea typeface="Aptos"/>
              <a:cs typeface="Times New Roman" panose="02020603050405020304" pitchFamily="18" charset="0"/>
            </a:endParaRPr>
          </a:p>
          <a:p>
            <a:pPr marL="742950" lvl="1" indent="-285750">
              <a:buFont typeface="Arial" panose="020B0604020202020204" pitchFamily="34" charset="0"/>
              <a:buChar char="•"/>
            </a:pPr>
            <a:r>
              <a:rPr lang="en-US" kern="100" dirty="0">
                <a:latin typeface="Aptos"/>
                <a:ea typeface="Aptos"/>
                <a:cs typeface="Times New Roman" panose="02020603050405020304" pitchFamily="18" charset="0"/>
              </a:rPr>
              <a:t>Arduino UNO boards and motor shields could be used in other projects</a:t>
            </a:r>
            <a:endParaRPr lang="en-US" sz="1400" kern="100" dirty="0">
              <a:effectLst/>
              <a:latin typeface="Aptos"/>
              <a:ea typeface="Aptos"/>
              <a:cs typeface="Times New Roman" panose="02020603050405020304" pitchFamily="18" charset="0"/>
            </a:endParaRPr>
          </a:p>
          <a:p>
            <a:pPr marL="742950" lvl="1" indent="-285750">
              <a:buFont typeface="Arial" panose="020B0604020202020204" pitchFamily="34" charset="0"/>
              <a:buChar char="•"/>
            </a:pPr>
            <a:r>
              <a:rPr lang="en-US" kern="100" dirty="0">
                <a:latin typeface="Aptos"/>
                <a:ea typeface="Aptos"/>
                <a:cs typeface="Times New Roman" panose="02020603050405020304" pitchFamily="18" charset="0"/>
              </a:rPr>
              <a:t>Programming only r</a:t>
            </a:r>
            <a:r>
              <a:rPr lang="en-US" kern="100" dirty="0">
                <a:effectLst/>
                <a:latin typeface="Aptos"/>
                <a:ea typeface="Aptos"/>
                <a:cs typeface="Times New Roman" panose="02020603050405020304" pitchFamily="18" charset="0"/>
              </a:rPr>
              <a:t>equired basic Arduino programming with basic instructions such as </a:t>
            </a:r>
            <a:r>
              <a:rPr lang="en-US" kern="100" dirty="0" err="1">
                <a:effectLst/>
                <a:latin typeface="Aptos"/>
                <a:ea typeface="Aptos"/>
                <a:cs typeface="Times New Roman" panose="02020603050405020304" pitchFamily="18" charset="0"/>
              </a:rPr>
              <a:t>DigitalRead</a:t>
            </a:r>
            <a:r>
              <a:rPr lang="en-US" kern="100" dirty="0">
                <a:effectLst/>
                <a:latin typeface="Aptos"/>
                <a:ea typeface="Aptos"/>
                <a:cs typeface="Times New Roman" panose="02020603050405020304" pitchFamily="18" charset="0"/>
              </a:rPr>
              <a:t>() and </a:t>
            </a:r>
            <a:r>
              <a:rPr lang="en-US" kern="100" dirty="0" err="1">
                <a:latin typeface="Aptos"/>
                <a:ea typeface="Aptos"/>
                <a:cs typeface="Times New Roman" panose="02020603050405020304" pitchFamily="18" charset="0"/>
              </a:rPr>
              <a:t>Analog</a:t>
            </a:r>
            <a:r>
              <a:rPr lang="en-US" kern="100" dirty="0" err="1">
                <a:effectLst/>
                <a:latin typeface="Aptos"/>
                <a:ea typeface="Aptos"/>
                <a:cs typeface="Times New Roman" panose="02020603050405020304" pitchFamily="18" charset="0"/>
              </a:rPr>
              <a:t>Write</a:t>
            </a:r>
            <a:r>
              <a:rPr lang="en-US" kern="100" dirty="0">
                <a:effectLst/>
                <a:latin typeface="Aptos"/>
                <a:ea typeface="Aptos"/>
                <a:cs typeface="Times New Roman" panose="02020603050405020304" pitchFamily="18" charset="0"/>
              </a:rPr>
              <a:t>() that were </a:t>
            </a:r>
            <a:r>
              <a:rPr lang="en-US" kern="100" dirty="0">
                <a:latin typeface="Aptos"/>
                <a:ea typeface="Aptos"/>
                <a:cs typeface="Times New Roman" panose="02020603050405020304" pitchFamily="18" charset="0"/>
              </a:rPr>
              <a:t>covered in</a:t>
            </a:r>
            <a:r>
              <a:rPr lang="en-US" kern="100" dirty="0">
                <a:effectLst/>
                <a:latin typeface="Aptos"/>
                <a:ea typeface="Aptos"/>
                <a:cs typeface="Times New Roman" panose="02020603050405020304" pitchFamily="18" charset="0"/>
              </a:rPr>
              <a:t> Arduino Starter Kit with exception of configuring pull-up resistors in the microcontroller</a:t>
            </a:r>
          </a:p>
          <a:p>
            <a:pPr marL="742950" lvl="1" indent="-285750">
              <a:buFont typeface="Arial" panose="020B0604020202020204" pitchFamily="34" charset="0"/>
              <a:buChar char="•"/>
            </a:pPr>
            <a:r>
              <a:rPr lang="en-US" kern="100" dirty="0">
                <a:effectLst/>
                <a:latin typeface="Aptos"/>
                <a:ea typeface="Aptos"/>
                <a:cs typeface="Times New Roman" panose="02020603050405020304" pitchFamily="18" charset="0"/>
              </a:rPr>
              <a:t>Motor Shield had current measuring capability</a:t>
            </a:r>
          </a:p>
          <a:p>
            <a:endParaRPr lang="en-US" dirty="0"/>
          </a:p>
        </p:txBody>
      </p:sp>
      <p:pic>
        <p:nvPicPr>
          <p:cNvPr id="5" name="Picture Placeholder 4">
            <a:extLst>
              <a:ext uri="{FF2B5EF4-FFF2-40B4-BE49-F238E27FC236}">
                <a16:creationId xmlns:a16="http://schemas.microsoft.com/office/drawing/2014/main" id="{FFF7F459-EA64-4110-B360-E7A5322A2CB1}"/>
              </a:ext>
            </a:extLst>
          </p:cNvPr>
          <p:cNvPicPr>
            <a:picLocks noGrp="1"/>
          </p:cNvPicPr>
          <p:nvPr>
            <p:ph type="pic" idx="1"/>
          </p:nvPr>
        </p:nvPicPr>
        <p:blipFill>
          <a:blip r:embed="rId2" cstate="print">
            <a:extLst>
              <a:ext uri="{28A0092B-C50C-407E-A947-70E740481C1C}">
                <a14:useLocalDpi xmlns:a14="http://schemas.microsoft.com/office/drawing/2010/main" val="0"/>
              </a:ext>
            </a:extLst>
          </a:blip>
          <a:srcRect l="2426" r="2426"/>
          <a:stretch>
            <a:fillRect/>
          </a:stretch>
        </p:blipFill>
        <p:spPr>
          <a:prstGeom prst="rect">
            <a:avLst/>
          </a:prstGeom>
        </p:spPr>
      </p:pic>
    </p:spTree>
    <p:extLst>
      <p:ext uri="{BB962C8B-B14F-4D97-AF65-F5344CB8AC3E}">
        <p14:creationId xmlns:p14="http://schemas.microsoft.com/office/powerpoint/2010/main" val="7697405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DBEC8-7895-47D6-B77F-EB4EEA770965}"/>
              </a:ext>
            </a:extLst>
          </p:cNvPr>
          <p:cNvSpPr>
            <a:spLocks noGrp="1"/>
          </p:cNvSpPr>
          <p:nvPr>
            <p:ph type="title"/>
          </p:nvPr>
        </p:nvSpPr>
        <p:spPr/>
        <p:txBody>
          <a:bodyPr>
            <a:normAutofit/>
          </a:bodyPr>
          <a:lstStyle/>
          <a:p>
            <a:r>
              <a:rPr kumimoji="0" lang="en-US" sz="1800" b="1" i="0" u="none" strike="noStrike" kern="100" cap="none" spc="0" normalizeH="0" baseline="0" noProof="0" dirty="0">
                <a:ln>
                  <a:noFill/>
                </a:ln>
                <a:solidFill>
                  <a:prstClr val="black"/>
                </a:solidFill>
                <a:effectLst/>
                <a:uLnTx/>
                <a:uFillTx/>
                <a:latin typeface="Aptos"/>
                <a:ea typeface="Aptos"/>
                <a:cs typeface="Times New Roman" panose="02020603050405020304" pitchFamily="18" charset="0"/>
              </a:rPr>
              <a:t>Phase 3</a:t>
            </a:r>
            <a:br>
              <a:rPr kumimoji="0" lang="en-US" sz="1800" b="1" i="0" u="none" strike="noStrike" kern="100" cap="none" spc="0" normalizeH="0" baseline="0" noProof="0" dirty="0">
                <a:ln>
                  <a:noFill/>
                </a:ln>
                <a:solidFill>
                  <a:prstClr val="black"/>
                </a:solidFill>
                <a:effectLst/>
                <a:uLnTx/>
                <a:uFillTx/>
                <a:latin typeface="Aptos"/>
                <a:ea typeface="Aptos"/>
                <a:cs typeface="Times New Roman" panose="02020603050405020304" pitchFamily="18" charset="0"/>
              </a:rPr>
            </a:br>
            <a:r>
              <a:rPr lang="en-US" sz="1800" b="1" kern="100" dirty="0">
                <a:latin typeface="Aptos"/>
                <a:ea typeface="Aptos"/>
                <a:cs typeface="Times New Roman" panose="02020603050405020304" pitchFamily="18" charset="0"/>
              </a:rPr>
              <a:t>Retrofitting</a:t>
            </a:r>
            <a:r>
              <a:rPr lang="en-US" sz="1800" b="1" kern="100" dirty="0">
                <a:effectLst/>
                <a:latin typeface="Aptos"/>
                <a:ea typeface="Aptos"/>
                <a:cs typeface="Times New Roman" panose="02020603050405020304" pitchFamily="18" charset="0"/>
              </a:rPr>
              <a:t> of TI-RSLK MAX robots </a:t>
            </a:r>
            <a:r>
              <a:rPr lang="en-US" sz="1800" b="1" kern="100" dirty="0">
                <a:latin typeface="Aptos"/>
                <a:ea typeface="Aptos"/>
                <a:cs typeface="Times New Roman" panose="02020603050405020304" pitchFamily="18" charset="0"/>
              </a:rPr>
              <a:t>to use </a:t>
            </a:r>
            <a:r>
              <a:rPr lang="en-US" sz="1800" b="1" kern="100" dirty="0">
                <a:effectLst/>
                <a:latin typeface="Aptos"/>
                <a:ea typeface="Aptos"/>
                <a:cs typeface="Times New Roman" panose="02020603050405020304" pitchFamily="18" charset="0"/>
              </a:rPr>
              <a:t>Arduino hardware</a:t>
            </a:r>
            <a:br>
              <a:rPr kumimoji="0" lang="en-US" sz="1800" b="1" i="0" u="none" strike="noStrike" kern="100" cap="none" spc="0" normalizeH="0" baseline="0" noProof="0" dirty="0">
                <a:ln>
                  <a:noFill/>
                </a:ln>
                <a:solidFill>
                  <a:srgbClr val="FF0000"/>
                </a:solidFill>
                <a:effectLst/>
                <a:uLnTx/>
                <a:uFillTx/>
                <a:latin typeface="Aptos"/>
                <a:ea typeface="Aptos"/>
                <a:cs typeface="Times New Roman" panose="02020603050405020304" pitchFamily="18" charset="0"/>
              </a:rPr>
            </a:br>
            <a:endParaRPr lang="en-US" dirty="0"/>
          </a:p>
        </p:txBody>
      </p:sp>
      <p:sp>
        <p:nvSpPr>
          <p:cNvPr id="4" name="Text Placeholder 3">
            <a:extLst>
              <a:ext uri="{FF2B5EF4-FFF2-40B4-BE49-F238E27FC236}">
                <a16:creationId xmlns:a16="http://schemas.microsoft.com/office/drawing/2014/main" id="{2041CB32-9E15-4168-B167-CA096E19EF47}"/>
              </a:ext>
            </a:extLst>
          </p:cNvPr>
          <p:cNvSpPr>
            <a:spLocks noGrp="1"/>
          </p:cNvSpPr>
          <p:nvPr>
            <p:ph type="body" sz="half" idx="2"/>
          </p:nvPr>
        </p:nvSpPr>
        <p:spPr>
          <a:xfrm>
            <a:off x="836612" y="1862328"/>
            <a:ext cx="3932237" cy="3811588"/>
          </a:xfrm>
        </p:spPr>
        <p:txBody>
          <a:bodyPr>
            <a:normAutofit/>
          </a:bodyPr>
          <a:lstStyle/>
          <a:p>
            <a:pPr marL="285750" indent="-285750">
              <a:buFont typeface="Arial" panose="020B0604020202020204" pitchFamily="34" charset="0"/>
              <a:buChar char="•"/>
            </a:pPr>
            <a:r>
              <a:rPr lang="en-US" sz="1800" kern="100" dirty="0">
                <a:effectLst/>
                <a:latin typeface="Aptos"/>
                <a:ea typeface="Aptos"/>
                <a:cs typeface="Times New Roman" panose="02020603050405020304" pitchFamily="18" charset="0"/>
              </a:rPr>
              <a:t>The remainder of the parts could be reused from the TI-RSLK MAX kits with the exception of battery contacts, shorter standoffs, and minimal additional hardware.</a:t>
            </a:r>
          </a:p>
          <a:p>
            <a:pPr marL="742950" lvl="1" indent="-285750">
              <a:buFont typeface="Arial" panose="020B0604020202020204" pitchFamily="34" charset="0"/>
              <a:buChar char="•"/>
            </a:pPr>
            <a:r>
              <a:rPr lang="en-US" sz="1600" dirty="0"/>
              <a:t>Minimal soldering required to four battery contacts</a:t>
            </a:r>
          </a:p>
          <a:p>
            <a:pPr marL="285750" indent="-285750">
              <a:buFont typeface="Arial" panose="020B0604020202020204" pitchFamily="34" charset="0"/>
              <a:buChar char="•"/>
            </a:pPr>
            <a:r>
              <a:rPr lang="en-US" sz="1800" dirty="0"/>
              <a:t>Will be testing 10 retrofitted robots for classroom use in EET 100 during Fall 2025</a:t>
            </a:r>
          </a:p>
          <a:p>
            <a:pPr marL="742950" lvl="1" indent="-285750">
              <a:buFont typeface="Arial" panose="020B0604020202020204" pitchFamily="34" charset="0"/>
              <a:buChar char="•"/>
            </a:pPr>
            <a:r>
              <a:rPr lang="en-US" sz="1600" dirty="0"/>
              <a:t>Planning to survey effectiveness of robots on student motivation to learn electronics</a:t>
            </a:r>
          </a:p>
          <a:p>
            <a:pPr marL="285750" indent="-285750">
              <a:buFont typeface="Arial" panose="020B0604020202020204" pitchFamily="34" charset="0"/>
              <a:buChar char="•"/>
            </a:pPr>
            <a:endParaRPr lang="en-US" sz="1800" kern="100" dirty="0">
              <a:effectLst/>
              <a:latin typeface="Aptos"/>
              <a:ea typeface="Aptos"/>
              <a:cs typeface="Times New Roman" panose="02020603050405020304" pitchFamily="18" charset="0"/>
            </a:endParaRPr>
          </a:p>
          <a:p>
            <a:endParaRPr lang="en-US" dirty="0"/>
          </a:p>
        </p:txBody>
      </p:sp>
      <p:pic>
        <p:nvPicPr>
          <p:cNvPr id="5" name="Picture Placeholder 4">
            <a:extLst>
              <a:ext uri="{FF2B5EF4-FFF2-40B4-BE49-F238E27FC236}">
                <a16:creationId xmlns:a16="http://schemas.microsoft.com/office/drawing/2014/main" id="{FFF7F459-EA64-4110-B360-E7A5322A2CB1}"/>
              </a:ext>
            </a:extLst>
          </p:cNvPr>
          <p:cNvPicPr>
            <a:picLocks noGrp="1"/>
          </p:cNvPicPr>
          <p:nvPr>
            <p:ph type="pic" idx="1"/>
          </p:nvPr>
        </p:nvPicPr>
        <p:blipFill>
          <a:blip r:embed="rId2" cstate="print">
            <a:extLst>
              <a:ext uri="{28A0092B-C50C-407E-A947-70E740481C1C}">
                <a14:useLocalDpi xmlns:a14="http://schemas.microsoft.com/office/drawing/2010/main" val="0"/>
              </a:ext>
            </a:extLst>
          </a:blip>
          <a:srcRect l="2426" r="2426"/>
          <a:stretch>
            <a:fillRect/>
          </a:stretch>
        </p:blipFill>
        <p:spPr>
          <a:prstGeom prst="rect">
            <a:avLst/>
          </a:prstGeom>
        </p:spPr>
      </p:pic>
    </p:spTree>
    <p:extLst>
      <p:ext uri="{BB962C8B-B14F-4D97-AF65-F5344CB8AC3E}">
        <p14:creationId xmlns:p14="http://schemas.microsoft.com/office/powerpoint/2010/main" val="42045972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BEDAA-B402-832D-4144-7A32B597B6CB}"/>
              </a:ext>
            </a:extLst>
          </p:cNvPr>
          <p:cNvSpPr>
            <a:spLocks noGrp="1"/>
          </p:cNvSpPr>
          <p:nvPr>
            <p:ph type="title"/>
          </p:nvPr>
        </p:nvSpPr>
        <p:spPr>
          <a:xfrm>
            <a:off x="839787" y="989012"/>
            <a:ext cx="3932237" cy="664464"/>
          </a:xfrm>
        </p:spPr>
        <p:txBody>
          <a:bodyPr>
            <a:normAutofit fontScale="90000"/>
          </a:bodyPr>
          <a:lstStyle/>
          <a:p>
            <a:r>
              <a:rPr lang="en-US" dirty="0" err="1"/>
              <a:t>Pololu</a:t>
            </a:r>
            <a:r>
              <a:rPr lang="en-US" dirty="0"/>
              <a:t> Romi Chassis Kit </a:t>
            </a:r>
            <a:br>
              <a:rPr lang="en-US" dirty="0"/>
            </a:br>
            <a:r>
              <a:rPr lang="en-US" dirty="0"/>
              <a:t> </a:t>
            </a:r>
          </a:p>
        </p:txBody>
      </p:sp>
      <p:sp>
        <p:nvSpPr>
          <p:cNvPr id="4" name="Text Placeholder 3">
            <a:extLst>
              <a:ext uri="{FF2B5EF4-FFF2-40B4-BE49-F238E27FC236}">
                <a16:creationId xmlns:a16="http://schemas.microsoft.com/office/drawing/2014/main" id="{29728602-C080-1B66-18A0-4B53394BCC6E}"/>
              </a:ext>
            </a:extLst>
          </p:cNvPr>
          <p:cNvSpPr>
            <a:spLocks noGrp="1"/>
          </p:cNvSpPr>
          <p:nvPr>
            <p:ph type="body" sz="half" idx="2"/>
          </p:nvPr>
        </p:nvSpPr>
        <p:spPr>
          <a:xfrm>
            <a:off x="839788" y="1377696"/>
            <a:ext cx="3932237" cy="4491292"/>
          </a:xfrm>
        </p:spPr>
        <p:txBody>
          <a:bodyPr>
            <a:normAutofit fontScale="92500" lnSpcReduction="10000"/>
          </a:bodyPr>
          <a:lstStyle/>
          <a:p>
            <a:r>
              <a:rPr lang="en-US" dirty="0"/>
              <a:t>Re-used chassis from TI-RSLK MAX which is still available from </a:t>
            </a:r>
            <a:r>
              <a:rPr lang="en-US" dirty="0" err="1"/>
              <a:t>Pololu</a:t>
            </a:r>
            <a:endParaRPr lang="en-US" dirty="0"/>
          </a:p>
          <a:p>
            <a:r>
              <a:rPr lang="en-US" dirty="0">
                <a:solidFill>
                  <a:srgbClr val="0563C1"/>
                </a:solidFill>
                <a:hlinkClick r:id="rId2">
                  <a:extLst>
                    <a:ext uri="{A12FA001-AC4F-418D-AE19-62706E023703}">
                      <ahyp:hlinkClr xmlns:ahyp="http://schemas.microsoft.com/office/drawing/2018/hyperlinkcolor" val="tx"/>
                    </a:ext>
                  </a:extLst>
                </a:hlinkClick>
              </a:rPr>
              <a:t>https://www.pololu.com/product/3502</a:t>
            </a:r>
            <a:r>
              <a:rPr lang="en-US" dirty="0"/>
              <a:t> </a:t>
            </a:r>
          </a:p>
          <a:p>
            <a:r>
              <a:rPr lang="en-US" dirty="0"/>
              <a:t>(Part number for red, available in different colors)</a:t>
            </a:r>
          </a:p>
          <a:p>
            <a:r>
              <a:rPr lang="en-US" dirty="0"/>
              <a:t>$39.95 (Price break at quantity 5, 25, and 100) on 11/13/2025</a:t>
            </a:r>
          </a:p>
          <a:p>
            <a:pPr algn="l">
              <a:buFont typeface="Arial" panose="020B0604020202020204" pitchFamily="34" charset="0"/>
              <a:buChar char="•"/>
            </a:pPr>
            <a:r>
              <a:rPr lang="en-US" b="0" i="0" dirty="0">
                <a:solidFill>
                  <a:srgbClr val="333333"/>
                </a:solidFill>
                <a:effectLst/>
                <a:latin typeface="Arial" panose="020B0604020202020204" pitchFamily="34" charset="0"/>
              </a:rPr>
              <a:t>One </a:t>
            </a:r>
            <a:r>
              <a:rPr lang="en-US" b="0" i="0" u="sng" dirty="0">
                <a:solidFill>
                  <a:srgbClr val="1E2F94"/>
                </a:solidFill>
                <a:effectLst/>
                <a:latin typeface="Arial" panose="020B0604020202020204" pitchFamily="34" charset="0"/>
                <a:hlinkClick r:id="rId3"/>
              </a:rPr>
              <a:t>red Romi chassis base plate</a:t>
            </a:r>
            <a:endParaRPr lang="en-US" b="0" i="0" dirty="0">
              <a:solidFill>
                <a:srgbClr val="333333"/>
              </a:solidFill>
              <a:effectLst/>
              <a:latin typeface="Arial" panose="020B0604020202020204" pitchFamily="34" charset="0"/>
            </a:endParaRPr>
          </a:p>
          <a:p>
            <a:pPr algn="l">
              <a:buFont typeface="Arial" panose="020B0604020202020204" pitchFamily="34" charset="0"/>
              <a:buChar char="•"/>
            </a:pPr>
            <a:r>
              <a:rPr lang="en-US" b="0" i="0" dirty="0">
                <a:solidFill>
                  <a:srgbClr val="333333"/>
                </a:solidFill>
                <a:effectLst/>
                <a:latin typeface="Arial" panose="020B0604020202020204" pitchFamily="34" charset="0"/>
              </a:rPr>
              <a:t>Two </a:t>
            </a:r>
            <a:r>
              <a:rPr lang="en-US" b="0" i="0" u="sng" dirty="0">
                <a:solidFill>
                  <a:srgbClr val="0020FF"/>
                </a:solidFill>
                <a:effectLst/>
                <a:latin typeface="Arial" panose="020B0604020202020204" pitchFamily="34" charset="0"/>
                <a:hlinkClick r:id="rId4"/>
              </a:rPr>
              <a:t>mini plastic gearmotors</a:t>
            </a:r>
            <a:r>
              <a:rPr lang="en-US" b="0" i="0" dirty="0">
                <a:solidFill>
                  <a:srgbClr val="333333"/>
                </a:solidFill>
                <a:effectLst/>
                <a:latin typeface="Arial" panose="020B0604020202020204" pitchFamily="34" charset="0"/>
              </a:rPr>
              <a:t> (120:1 HP with offset output and extended motor shaft)</a:t>
            </a:r>
          </a:p>
          <a:p>
            <a:pPr algn="l">
              <a:buFont typeface="Arial" panose="020B0604020202020204" pitchFamily="34" charset="0"/>
              <a:buChar char="•"/>
            </a:pPr>
            <a:r>
              <a:rPr lang="en-US" b="0" i="0" u="sng" dirty="0">
                <a:solidFill>
                  <a:srgbClr val="1E2F94"/>
                </a:solidFill>
                <a:effectLst/>
                <a:latin typeface="Arial" panose="020B0604020202020204" pitchFamily="34" charset="0"/>
                <a:hlinkClick r:id="rId5"/>
              </a:rPr>
              <a:t>A pair of red Romi chassis motor clips</a:t>
            </a:r>
            <a:endParaRPr lang="en-US" b="0" i="0" dirty="0">
              <a:solidFill>
                <a:srgbClr val="333333"/>
              </a:solidFill>
              <a:effectLst/>
              <a:latin typeface="Arial" panose="020B0604020202020204" pitchFamily="34" charset="0"/>
            </a:endParaRPr>
          </a:p>
          <a:p>
            <a:pPr algn="l">
              <a:buFont typeface="Arial" panose="020B0604020202020204" pitchFamily="34" charset="0"/>
              <a:buChar char="•"/>
            </a:pPr>
            <a:r>
              <a:rPr lang="en-US" b="0" i="0" u="sng" dirty="0">
                <a:solidFill>
                  <a:srgbClr val="1E2F94"/>
                </a:solidFill>
                <a:effectLst/>
                <a:latin typeface="Arial" panose="020B0604020202020204" pitchFamily="34" charset="0"/>
                <a:hlinkClick r:id="rId6"/>
              </a:rPr>
              <a:t>A pair of white 70×8mm </a:t>
            </a:r>
            <a:r>
              <a:rPr lang="en-US" b="0" i="0" u="sng" dirty="0" err="1">
                <a:solidFill>
                  <a:srgbClr val="1E2F94"/>
                </a:solidFill>
                <a:effectLst/>
                <a:latin typeface="Arial" panose="020B0604020202020204" pitchFamily="34" charset="0"/>
                <a:hlinkClick r:id="rId6"/>
              </a:rPr>
              <a:t>Pololu</a:t>
            </a:r>
            <a:r>
              <a:rPr lang="en-US" b="0" i="0" u="sng" dirty="0">
                <a:solidFill>
                  <a:srgbClr val="1E2F94"/>
                </a:solidFill>
                <a:effectLst/>
                <a:latin typeface="Arial" panose="020B0604020202020204" pitchFamily="34" charset="0"/>
                <a:hlinkClick r:id="rId6"/>
              </a:rPr>
              <a:t> Wheels</a:t>
            </a:r>
            <a:endParaRPr lang="en-US" b="0" i="0" dirty="0">
              <a:solidFill>
                <a:srgbClr val="333333"/>
              </a:solidFill>
              <a:effectLst/>
              <a:latin typeface="Arial" panose="020B0604020202020204" pitchFamily="34" charset="0"/>
            </a:endParaRPr>
          </a:p>
          <a:p>
            <a:pPr algn="l">
              <a:buFont typeface="Arial" panose="020B0604020202020204" pitchFamily="34" charset="0"/>
              <a:buChar char="•"/>
            </a:pPr>
            <a:r>
              <a:rPr lang="en-US" b="0" i="0" dirty="0">
                <a:solidFill>
                  <a:srgbClr val="333333"/>
                </a:solidFill>
                <a:effectLst/>
                <a:latin typeface="Arial" panose="020B0604020202020204" pitchFamily="34" charset="0"/>
              </a:rPr>
              <a:t>One </a:t>
            </a:r>
            <a:r>
              <a:rPr lang="en-US" b="0" i="0" u="sng" dirty="0">
                <a:solidFill>
                  <a:srgbClr val="1E2F94"/>
                </a:solidFill>
                <a:effectLst/>
                <a:latin typeface="Arial" panose="020B0604020202020204" pitchFamily="34" charset="0"/>
                <a:hlinkClick r:id="rId7"/>
              </a:rPr>
              <a:t>red Romi chassis ball caster kit</a:t>
            </a:r>
            <a:endParaRPr lang="en-US" b="0" i="0" dirty="0">
              <a:solidFill>
                <a:srgbClr val="333333"/>
              </a:solidFill>
              <a:effectLst/>
              <a:latin typeface="Arial" panose="020B0604020202020204" pitchFamily="34" charset="0"/>
            </a:endParaRPr>
          </a:p>
          <a:p>
            <a:pPr algn="l">
              <a:buFont typeface="Arial" panose="020B0604020202020204" pitchFamily="34" charset="0"/>
              <a:buChar char="•"/>
            </a:pPr>
            <a:r>
              <a:rPr lang="en-US" b="0" i="0" dirty="0">
                <a:solidFill>
                  <a:srgbClr val="333333"/>
                </a:solidFill>
                <a:effectLst/>
                <a:latin typeface="Arial" panose="020B0604020202020204" pitchFamily="34" charset="0"/>
              </a:rPr>
              <a:t>One </a:t>
            </a:r>
            <a:r>
              <a:rPr lang="en-US" b="0" i="0" u="sng" dirty="0">
                <a:solidFill>
                  <a:srgbClr val="1E2F94"/>
                </a:solidFill>
                <a:effectLst/>
                <a:latin typeface="Arial" panose="020B0604020202020204" pitchFamily="34" charset="0"/>
                <a:hlinkClick r:id="rId8"/>
              </a:rPr>
              <a:t>Romi chassis battery contact set</a:t>
            </a:r>
            <a:r>
              <a:rPr lang="en-US" b="0" i="0" u="sng" dirty="0">
                <a:solidFill>
                  <a:srgbClr val="1E2F94"/>
                </a:solidFill>
                <a:effectLst/>
                <a:latin typeface="Arial" panose="020B0604020202020204" pitchFamily="34" charset="0"/>
              </a:rPr>
              <a:t> </a:t>
            </a:r>
          </a:p>
          <a:p>
            <a:pPr lvl="1">
              <a:buFont typeface="Arial" panose="020B0604020202020204" pitchFamily="34" charset="0"/>
              <a:buChar char="•"/>
            </a:pPr>
            <a:r>
              <a:rPr lang="en-US" dirty="0"/>
              <a:t>Needed to purchase addition battery contact sets since some contacts where soldered to TI-RSLK MAX board</a:t>
            </a:r>
            <a:endParaRPr lang="en-US" b="0" i="0" dirty="0">
              <a:solidFill>
                <a:srgbClr val="333333"/>
              </a:solidFill>
              <a:effectLst/>
              <a:latin typeface="Arial" panose="020B0604020202020204" pitchFamily="34" charset="0"/>
            </a:endParaRPr>
          </a:p>
          <a:p>
            <a:endParaRPr lang="en-US" dirty="0"/>
          </a:p>
          <a:p>
            <a:endParaRPr lang="en-US" dirty="0"/>
          </a:p>
          <a:p>
            <a:endParaRPr lang="en-US" dirty="0"/>
          </a:p>
        </p:txBody>
      </p:sp>
      <p:pic>
        <p:nvPicPr>
          <p:cNvPr id="10" name="Picture 9">
            <a:extLst>
              <a:ext uri="{FF2B5EF4-FFF2-40B4-BE49-F238E27FC236}">
                <a16:creationId xmlns:a16="http://schemas.microsoft.com/office/drawing/2014/main" id="{D320666A-1E54-8B0B-23EE-7FB6229E1950}"/>
              </a:ext>
            </a:extLst>
          </p:cNvPr>
          <p:cNvPicPr>
            <a:picLocks noChangeAspect="1"/>
          </p:cNvPicPr>
          <p:nvPr/>
        </p:nvPicPr>
        <p:blipFill>
          <a:blip r:embed="rId9"/>
          <a:stretch>
            <a:fillRect/>
          </a:stretch>
        </p:blipFill>
        <p:spPr>
          <a:xfrm>
            <a:off x="5047827" y="703706"/>
            <a:ext cx="6304385" cy="5450587"/>
          </a:xfrm>
          <a:prstGeom prst="rect">
            <a:avLst/>
          </a:prstGeom>
        </p:spPr>
      </p:pic>
    </p:spTree>
    <p:extLst>
      <p:ext uri="{BB962C8B-B14F-4D97-AF65-F5344CB8AC3E}">
        <p14:creationId xmlns:p14="http://schemas.microsoft.com/office/powerpoint/2010/main" val="33938529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ADE99-D341-1AFD-C584-A07C98034DFC}"/>
              </a:ext>
            </a:extLst>
          </p:cNvPr>
          <p:cNvSpPr>
            <a:spLocks noGrp="1"/>
          </p:cNvSpPr>
          <p:nvPr>
            <p:ph type="title"/>
          </p:nvPr>
        </p:nvSpPr>
        <p:spPr/>
        <p:txBody>
          <a:bodyPr/>
          <a:lstStyle/>
          <a:p>
            <a:r>
              <a:rPr lang="en-US" dirty="0"/>
              <a:t>Bumper switches</a:t>
            </a:r>
            <a:br>
              <a:rPr lang="en-US" dirty="0"/>
            </a:br>
            <a:endParaRPr lang="en-US" dirty="0"/>
          </a:p>
        </p:txBody>
      </p:sp>
      <p:sp>
        <p:nvSpPr>
          <p:cNvPr id="4" name="Text Placeholder 3">
            <a:extLst>
              <a:ext uri="{FF2B5EF4-FFF2-40B4-BE49-F238E27FC236}">
                <a16:creationId xmlns:a16="http://schemas.microsoft.com/office/drawing/2014/main" id="{CDEAADCE-E8D0-C1E6-72D1-10F4CCA14877}"/>
              </a:ext>
            </a:extLst>
          </p:cNvPr>
          <p:cNvSpPr>
            <a:spLocks noGrp="1"/>
          </p:cNvSpPr>
          <p:nvPr>
            <p:ph type="body" sz="half" idx="2"/>
          </p:nvPr>
        </p:nvSpPr>
        <p:spPr/>
        <p:txBody>
          <a:bodyPr/>
          <a:lstStyle/>
          <a:p>
            <a:r>
              <a:rPr lang="en-US" dirty="0">
                <a:solidFill>
                  <a:srgbClr val="333333"/>
                </a:solidFill>
                <a:latin typeface="Arial" panose="020B0604020202020204" pitchFamily="34" charset="0"/>
              </a:rPr>
              <a:t>Re-used bumper switches from TI-RSLK MAX also still available from </a:t>
            </a:r>
            <a:r>
              <a:rPr lang="en-US" dirty="0" err="1">
                <a:solidFill>
                  <a:srgbClr val="333333"/>
                </a:solidFill>
                <a:latin typeface="Arial" panose="020B0604020202020204" pitchFamily="34" charset="0"/>
              </a:rPr>
              <a:t>Pololu</a:t>
            </a:r>
            <a:endParaRPr lang="en-US" i="0" dirty="0">
              <a:solidFill>
                <a:srgbClr val="333333"/>
              </a:solidFill>
              <a:effectLst/>
              <a:latin typeface="Arial" panose="020B0604020202020204" pitchFamily="34" charset="0"/>
            </a:endParaRPr>
          </a:p>
          <a:p>
            <a:pPr marL="285750" indent="-285750">
              <a:buFont typeface="Arial" panose="020B0604020202020204" pitchFamily="34" charset="0"/>
              <a:buChar char="•"/>
            </a:pPr>
            <a:r>
              <a:rPr lang="en-US" i="0" dirty="0">
                <a:solidFill>
                  <a:srgbClr val="333333"/>
                </a:solidFill>
                <a:effectLst/>
                <a:latin typeface="Arial" panose="020B0604020202020204" pitchFamily="34" charset="0"/>
              </a:rPr>
              <a:t>Left Bumper Switch Assembly for Romi/TI-RSLK MAX</a:t>
            </a:r>
          </a:p>
          <a:p>
            <a:pPr marL="742950" lvl="1" indent="-285750">
              <a:buFont typeface="Arial" panose="020B0604020202020204" pitchFamily="34" charset="0"/>
              <a:buChar char="•"/>
            </a:pPr>
            <a:r>
              <a:rPr lang="en-US" dirty="0"/>
              <a:t>$12.95 on 11/13/2025</a:t>
            </a:r>
          </a:p>
          <a:p>
            <a:pPr marL="742950" lvl="1" indent="-285750">
              <a:buFont typeface="Arial" panose="020B0604020202020204" pitchFamily="34" charset="0"/>
              <a:buChar char="•"/>
            </a:pPr>
            <a:r>
              <a:rPr lang="en-US" dirty="0">
                <a:hlinkClick r:id="rId2"/>
              </a:rPr>
              <a:t>https://www.pololu.com/product/3673</a:t>
            </a:r>
            <a:endParaRPr lang="en-US" dirty="0"/>
          </a:p>
          <a:p>
            <a:pPr marL="285750" indent="-285750">
              <a:buFont typeface="Arial" panose="020B0604020202020204" pitchFamily="34" charset="0"/>
              <a:buChar char="•"/>
            </a:pPr>
            <a:r>
              <a:rPr lang="en-US" i="0" dirty="0">
                <a:solidFill>
                  <a:srgbClr val="333333"/>
                </a:solidFill>
                <a:effectLst/>
                <a:latin typeface="Arial" panose="020B0604020202020204" pitchFamily="34" charset="0"/>
              </a:rPr>
              <a:t>Right Bumper Switch Assembly for Romi/TI-RSLK MAX</a:t>
            </a:r>
          </a:p>
          <a:p>
            <a:pPr marL="742950" lvl="1" indent="-285750">
              <a:buFont typeface="Arial" panose="020B0604020202020204" pitchFamily="34" charset="0"/>
              <a:buChar char="•"/>
            </a:pPr>
            <a:r>
              <a:rPr lang="en-US" dirty="0"/>
              <a:t>$12.95 on 11/13/2025</a:t>
            </a:r>
          </a:p>
          <a:p>
            <a:pPr marL="742950" lvl="1" indent="-285750">
              <a:buFont typeface="Arial" panose="020B0604020202020204" pitchFamily="34" charset="0"/>
              <a:buChar char="•"/>
            </a:pPr>
            <a:r>
              <a:rPr lang="en-US" dirty="0">
                <a:hlinkClick r:id="rId3"/>
              </a:rPr>
              <a:t>https://www.pololu.com/product/3674</a:t>
            </a:r>
            <a:endParaRPr lang="en-US" dirty="0"/>
          </a:p>
          <a:p>
            <a:endParaRPr lang="en-US" dirty="0"/>
          </a:p>
        </p:txBody>
      </p:sp>
      <p:pic>
        <p:nvPicPr>
          <p:cNvPr id="6" name="Picture 5">
            <a:extLst>
              <a:ext uri="{FF2B5EF4-FFF2-40B4-BE49-F238E27FC236}">
                <a16:creationId xmlns:a16="http://schemas.microsoft.com/office/drawing/2014/main" id="{D358919D-6D9A-4D68-4EAD-DAA753023E48}"/>
              </a:ext>
            </a:extLst>
          </p:cNvPr>
          <p:cNvPicPr>
            <a:picLocks noChangeAspect="1"/>
          </p:cNvPicPr>
          <p:nvPr/>
        </p:nvPicPr>
        <p:blipFill>
          <a:blip r:embed="rId4"/>
          <a:stretch>
            <a:fillRect/>
          </a:stretch>
        </p:blipFill>
        <p:spPr>
          <a:xfrm>
            <a:off x="4980739" y="1257300"/>
            <a:ext cx="6496294" cy="3573478"/>
          </a:xfrm>
          <a:prstGeom prst="rect">
            <a:avLst/>
          </a:prstGeom>
        </p:spPr>
      </p:pic>
    </p:spTree>
    <p:extLst>
      <p:ext uri="{BB962C8B-B14F-4D97-AF65-F5344CB8AC3E}">
        <p14:creationId xmlns:p14="http://schemas.microsoft.com/office/powerpoint/2010/main" val="17635221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ADE99-D341-1AFD-C584-A07C98034DFC}"/>
              </a:ext>
            </a:extLst>
          </p:cNvPr>
          <p:cNvSpPr>
            <a:spLocks noGrp="1"/>
          </p:cNvSpPr>
          <p:nvPr>
            <p:ph type="title"/>
          </p:nvPr>
        </p:nvSpPr>
        <p:spPr>
          <a:xfrm>
            <a:off x="839788" y="457200"/>
            <a:ext cx="5804852" cy="1600200"/>
          </a:xfrm>
        </p:spPr>
        <p:txBody>
          <a:bodyPr/>
          <a:lstStyle/>
          <a:p>
            <a:r>
              <a:rPr lang="en-US" dirty="0"/>
              <a:t>Bumper switches schematic</a:t>
            </a:r>
            <a:br>
              <a:rPr lang="en-US" dirty="0"/>
            </a:br>
            <a:endParaRPr lang="en-US" dirty="0"/>
          </a:p>
        </p:txBody>
      </p:sp>
      <p:sp>
        <p:nvSpPr>
          <p:cNvPr id="4" name="Text Placeholder 3">
            <a:extLst>
              <a:ext uri="{FF2B5EF4-FFF2-40B4-BE49-F238E27FC236}">
                <a16:creationId xmlns:a16="http://schemas.microsoft.com/office/drawing/2014/main" id="{CDEAADCE-E8D0-C1E6-72D1-10F4CCA14877}"/>
              </a:ext>
            </a:extLst>
          </p:cNvPr>
          <p:cNvSpPr>
            <a:spLocks noGrp="1"/>
          </p:cNvSpPr>
          <p:nvPr>
            <p:ph type="body" sz="half" idx="2"/>
          </p:nvPr>
        </p:nvSpPr>
        <p:spPr>
          <a:xfrm>
            <a:off x="839788" y="1716024"/>
            <a:ext cx="6304724" cy="3811588"/>
          </a:xfrm>
        </p:spPr>
        <p:txBody>
          <a:bodyPr/>
          <a:lstStyle/>
          <a:p>
            <a:pPr marL="285750" indent="-285750">
              <a:buFont typeface="Arial" panose="020B0604020202020204" pitchFamily="34" charset="0"/>
              <a:buChar char="•"/>
            </a:pPr>
            <a:r>
              <a:rPr lang="en-US" dirty="0"/>
              <a:t>When switches closed, </a:t>
            </a:r>
            <a:r>
              <a:rPr lang="en-US" dirty="0" err="1"/>
              <a:t>BMPx</a:t>
            </a:r>
            <a:r>
              <a:rPr lang="en-US" dirty="0"/>
              <a:t> will be low.</a:t>
            </a:r>
          </a:p>
          <a:p>
            <a:pPr marL="285750" indent="-285750">
              <a:buFont typeface="Arial" panose="020B0604020202020204" pitchFamily="34" charset="0"/>
              <a:buChar char="•"/>
            </a:pPr>
            <a:r>
              <a:rPr lang="en-US" dirty="0"/>
              <a:t>To make </a:t>
            </a:r>
            <a:r>
              <a:rPr lang="en-US" dirty="0" err="1"/>
              <a:t>BMPx</a:t>
            </a:r>
            <a:r>
              <a:rPr lang="en-US" dirty="0"/>
              <a:t> high when switches are open, need pull-up resistors connecting </a:t>
            </a:r>
            <a:r>
              <a:rPr lang="en-US" dirty="0" err="1"/>
              <a:t>BMPx</a:t>
            </a:r>
            <a:r>
              <a:rPr lang="en-US" dirty="0"/>
              <a:t> to </a:t>
            </a:r>
            <a:r>
              <a:rPr lang="en-US" dirty="0">
                <a:solidFill>
                  <a:srgbClr val="FF0000"/>
                </a:solidFill>
              </a:rPr>
              <a:t>5 V (3.3 V? I need to verify this)</a:t>
            </a:r>
          </a:p>
          <a:p>
            <a:pPr marL="742950" lvl="1" indent="-285750">
              <a:buFont typeface="Arial" panose="020B0604020202020204" pitchFamily="34" charset="0"/>
              <a:buChar char="•"/>
            </a:pPr>
            <a:r>
              <a:rPr lang="en-US" dirty="0" err="1"/>
              <a:t>ATmega</a:t>
            </a:r>
            <a:r>
              <a:rPr lang="en-US" dirty="0"/>
              <a:t> 328P in Arduino UNO R3 has interior pull-up resistors</a:t>
            </a:r>
          </a:p>
          <a:p>
            <a:endParaRPr lang="en-US" dirty="0">
              <a:solidFill>
                <a:srgbClr val="FF0000"/>
              </a:solidFill>
            </a:endParaRPr>
          </a:p>
        </p:txBody>
      </p:sp>
      <p:pic>
        <p:nvPicPr>
          <p:cNvPr id="5" name="Picture 4">
            <a:extLst>
              <a:ext uri="{FF2B5EF4-FFF2-40B4-BE49-F238E27FC236}">
                <a16:creationId xmlns:a16="http://schemas.microsoft.com/office/drawing/2014/main" id="{08036243-78E2-46B6-AFF4-DF4D2CB85117}"/>
              </a:ext>
            </a:extLst>
          </p:cNvPr>
          <p:cNvPicPr>
            <a:picLocks noChangeAspect="1"/>
          </p:cNvPicPr>
          <p:nvPr/>
        </p:nvPicPr>
        <p:blipFill>
          <a:blip r:embed="rId2"/>
          <a:stretch>
            <a:fillRect/>
          </a:stretch>
        </p:blipFill>
        <p:spPr>
          <a:xfrm>
            <a:off x="1185914" y="3062002"/>
            <a:ext cx="9820171" cy="3038285"/>
          </a:xfrm>
          <a:prstGeom prst="rect">
            <a:avLst/>
          </a:prstGeom>
        </p:spPr>
      </p:pic>
    </p:spTree>
    <p:extLst>
      <p:ext uri="{BB962C8B-B14F-4D97-AF65-F5344CB8AC3E}">
        <p14:creationId xmlns:p14="http://schemas.microsoft.com/office/powerpoint/2010/main" val="18508099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5FF82-B7FC-6F0E-D012-096720C79552}"/>
              </a:ext>
            </a:extLst>
          </p:cNvPr>
          <p:cNvSpPr>
            <a:spLocks noGrp="1"/>
          </p:cNvSpPr>
          <p:nvPr>
            <p:ph type="title"/>
          </p:nvPr>
        </p:nvSpPr>
        <p:spPr/>
        <p:txBody>
          <a:bodyPr/>
          <a:lstStyle/>
          <a:p>
            <a:r>
              <a:rPr lang="en-US" dirty="0"/>
              <a:t>Arduino UNO R3</a:t>
            </a:r>
          </a:p>
        </p:txBody>
      </p:sp>
      <p:sp>
        <p:nvSpPr>
          <p:cNvPr id="4" name="Text Placeholder 3">
            <a:extLst>
              <a:ext uri="{FF2B5EF4-FFF2-40B4-BE49-F238E27FC236}">
                <a16:creationId xmlns:a16="http://schemas.microsoft.com/office/drawing/2014/main" id="{82FB7B7A-A830-83C7-35DF-BDBAB0B430D4}"/>
              </a:ext>
            </a:extLst>
          </p:cNvPr>
          <p:cNvSpPr>
            <a:spLocks noGrp="1"/>
          </p:cNvSpPr>
          <p:nvPr>
            <p:ph type="body" sz="half" idx="2"/>
          </p:nvPr>
        </p:nvSpPr>
        <p:spPr/>
        <p:txBody>
          <a:bodyPr/>
          <a:lstStyle/>
          <a:p>
            <a:r>
              <a:rPr lang="en-US" dirty="0">
                <a:hlinkClick r:id="rId2">
                  <a:extLst>
                    <a:ext uri="{A12FA001-AC4F-418D-AE19-62706E023703}">
                      <ahyp:hlinkClr xmlns:ahyp="http://schemas.microsoft.com/office/drawing/2018/hyperlinkcolor" val="tx"/>
                    </a:ext>
                  </a:extLst>
                </a:hlinkClick>
              </a:rPr>
              <a:t>https://store-usa.arduino.cc/products/arduino-uno-rev3</a:t>
            </a:r>
            <a:r>
              <a:rPr lang="en-US" dirty="0"/>
              <a:t> </a:t>
            </a:r>
          </a:p>
          <a:p>
            <a:r>
              <a:rPr lang="en-US" i="0" dirty="0">
                <a:effectLst/>
              </a:rPr>
              <a:t>$17.94 on 11/12/2025</a:t>
            </a:r>
            <a:endParaRPr lang="en-US" dirty="0"/>
          </a:p>
          <a:p>
            <a:r>
              <a:rPr lang="en-US" dirty="0">
                <a:hlinkClick r:id="rId3"/>
              </a:rPr>
              <a:t>https://docs.arduino.cc/hardware/uno-rev3/</a:t>
            </a:r>
            <a:endParaRPr lang="en-US" dirty="0"/>
          </a:p>
          <a:p>
            <a:r>
              <a:rPr lang="en-US" dirty="0"/>
              <a:t>Uses ATmega328P microcontroller (small, self-contained computer)</a:t>
            </a:r>
          </a:p>
          <a:p>
            <a:pPr marL="285750" indent="-285750">
              <a:buFont typeface="Arial" panose="020B0604020202020204" pitchFamily="34" charset="0"/>
              <a:buChar char="•"/>
            </a:pPr>
            <a:r>
              <a:rPr lang="en-US" dirty="0"/>
              <a:t>32 kB Flash (for programs)</a:t>
            </a:r>
          </a:p>
          <a:p>
            <a:pPr marL="285750" indent="-285750">
              <a:buFont typeface="Arial" panose="020B0604020202020204" pitchFamily="34" charset="0"/>
              <a:buChar char="•"/>
            </a:pPr>
            <a:r>
              <a:rPr lang="en-US" dirty="0"/>
              <a:t>2 kB SRAM (for variables)</a:t>
            </a:r>
          </a:p>
        </p:txBody>
      </p:sp>
      <p:pic>
        <p:nvPicPr>
          <p:cNvPr id="6" name="Picture 5">
            <a:extLst>
              <a:ext uri="{FF2B5EF4-FFF2-40B4-BE49-F238E27FC236}">
                <a16:creationId xmlns:a16="http://schemas.microsoft.com/office/drawing/2014/main" id="{8380944C-088B-79D2-4837-ED437026AE2C}"/>
              </a:ext>
            </a:extLst>
          </p:cNvPr>
          <p:cNvPicPr>
            <a:picLocks noChangeAspect="1"/>
          </p:cNvPicPr>
          <p:nvPr/>
        </p:nvPicPr>
        <p:blipFill>
          <a:blip r:embed="rId4"/>
          <a:stretch>
            <a:fillRect/>
          </a:stretch>
        </p:blipFill>
        <p:spPr>
          <a:xfrm>
            <a:off x="5052437" y="745236"/>
            <a:ext cx="6730821" cy="5399532"/>
          </a:xfrm>
          <a:prstGeom prst="rect">
            <a:avLst/>
          </a:prstGeom>
        </p:spPr>
      </p:pic>
    </p:spTree>
    <p:extLst>
      <p:ext uri="{BB962C8B-B14F-4D97-AF65-F5344CB8AC3E}">
        <p14:creationId xmlns:p14="http://schemas.microsoft.com/office/powerpoint/2010/main" val="40235821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52AE7-FB01-ED3D-4BCE-1DB777CA2882}"/>
              </a:ext>
            </a:extLst>
          </p:cNvPr>
          <p:cNvSpPr>
            <a:spLocks noGrp="1"/>
          </p:cNvSpPr>
          <p:nvPr>
            <p:ph type="title"/>
          </p:nvPr>
        </p:nvSpPr>
        <p:spPr>
          <a:xfrm>
            <a:off x="839788" y="457200"/>
            <a:ext cx="4230485" cy="1600200"/>
          </a:xfrm>
        </p:spPr>
        <p:txBody>
          <a:bodyPr/>
          <a:lstStyle/>
          <a:p>
            <a:r>
              <a:rPr lang="en-US" dirty="0"/>
              <a:t>Arduino Motor Shield Rev 3</a:t>
            </a:r>
          </a:p>
        </p:txBody>
      </p:sp>
      <p:sp>
        <p:nvSpPr>
          <p:cNvPr id="4" name="Text Placeholder 3">
            <a:extLst>
              <a:ext uri="{FF2B5EF4-FFF2-40B4-BE49-F238E27FC236}">
                <a16:creationId xmlns:a16="http://schemas.microsoft.com/office/drawing/2014/main" id="{B661CC52-6053-1D04-50EE-80EB337FA60C}"/>
              </a:ext>
            </a:extLst>
          </p:cNvPr>
          <p:cNvSpPr>
            <a:spLocks noGrp="1"/>
          </p:cNvSpPr>
          <p:nvPr>
            <p:ph type="body" sz="half" idx="2"/>
          </p:nvPr>
        </p:nvSpPr>
        <p:spPr/>
        <p:txBody>
          <a:bodyPr/>
          <a:lstStyle/>
          <a:p>
            <a:r>
              <a:rPr lang="en-US" dirty="0">
                <a:hlinkClick r:id="rId2"/>
              </a:rPr>
              <a:t>https://docs.arduino.cc/hardware/motor-shield-rev3/</a:t>
            </a:r>
            <a:endParaRPr lang="en-US" dirty="0"/>
          </a:p>
          <a:p>
            <a:r>
              <a:rPr lang="en-US" dirty="0"/>
              <a:t>$28.40 on 11/13/2025</a:t>
            </a:r>
          </a:p>
          <a:p>
            <a:r>
              <a:rPr lang="en-US" dirty="0">
                <a:hlinkClick r:id="rId3"/>
              </a:rPr>
              <a:t>https://store-usa.arduino.cc/products/arduino-motor-shield-rev3</a:t>
            </a:r>
            <a:endParaRPr lang="en-US" dirty="0"/>
          </a:p>
          <a:p>
            <a:r>
              <a:rPr lang="en-US" dirty="0"/>
              <a:t>Operating Voltage: 5V to 12V</a:t>
            </a:r>
          </a:p>
          <a:p>
            <a:r>
              <a:rPr lang="en-US" dirty="0"/>
              <a:t>Motor controller: L298P, drives 2 DC motors or 1 stepper motor</a:t>
            </a:r>
          </a:p>
          <a:p>
            <a:r>
              <a:rPr lang="en-US" dirty="0"/>
              <a:t>Max current: 2A per channel or 4A max (with external power supply)</a:t>
            </a:r>
          </a:p>
          <a:p>
            <a:r>
              <a:rPr lang="en-US" dirty="0"/>
              <a:t>Current sensing: 1.65V/A</a:t>
            </a:r>
          </a:p>
        </p:txBody>
      </p:sp>
      <p:pic>
        <p:nvPicPr>
          <p:cNvPr id="6" name="Picture 5">
            <a:extLst>
              <a:ext uri="{FF2B5EF4-FFF2-40B4-BE49-F238E27FC236}">
                <a16:creationId xmlns:a16="http://schemas.microsoft.com/office/drawing/2014/main" id="{C751939D-86C2-C10D-F2B8-5BDF6C5BE5DE}"/>
              </a:ext>
            </a:extLst>
          </p:cNvPr>
          <p:cNvPicPr>
            <a:picLocks noChangeAspect="1"/>
          </p:cNvPicPr>
          <p:nvPr/>
        </p:nvPicPr>
        <p:blipFill>
          <a:blip r:embed="rId4"/>
          <a:stretch>
            <a:fillRect/>
          </a:stretch>
        </p:blipFill>
        <p:spPr>
          <a:xfrm>
            <a:off x="5070273" y="987552"/>
            <a:ext cx="6281939" cy="4550654"/>
          </a:xfrm>
          <a:prstGeom prst="rect">
            <a:avLst/>
          </a:prstGeom>
        </p:spPr>
      </p:pic>
    </p:spTree>
    <p:extLst>
      <p:ext uri="{BB962C8B-B14F-4D97-AF65-F5344CB8AC3E}">
        <p14:creationId xmlns:p14="http://schemas.microsoft.com/office/powerpoint/2010/main" val="20075199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0FBCB-8636-5EB9-D9B2-43F6274E3FEE}"/>
              </a:ext>
            </a:extLst>
          </p:cNvPr>
          <p:cNvSpPr>
            <a:spLocks noGrp="1"/>
          </p:cNvSpPr>
          <p:nvPr>
            <p:ph type="title"/>
          </p:nvPr>
        </p:nvSpPr>
        <p:spPr/>
        <p:txBody>
          <a:bodyPr/>
          <a:lstStyle/>
          <a:p>
            <a:pPr algn="ctr"/>
            <a:r>
              <a:rPr lang="en-US" dirty="0"/>
              <a:t>L298P Dual full-bridge driver</a:t>
            </a:r>
          </a:p>
        </p:txBody>
      </p:sp>
      <p:sp>
        <p:nvSpPr>
          <p:cNvPr id="4" name="Text Placeholder 3">
            <a:extLst>
              <a:ext uri="{FF2B5EF4-FFF2-40B4-BE49-F238E27FC236}">
                <a16:creationId xmlns:a16="http://schemas.microsoft.com/office/drawing/2014/main" id="{1D6DA8E5-E264-DAD3-9712-8C118BE88F39}"/>
              </a:ext>
            </a:extLst>
          </p:cNvPr>
          <p:cNvSpPr>
            <a:spLocks noGrp="1"/>
          </p:cNvSpPr>
          <p:nvPr>
            <p:ph type="body" sz="half" idx="2"/>
          </p:nvPr>
        </p:nvSpPr>
        <p:spPr/>
        <p:txBody>
          <a:bodyPr/>
          <a:lstStyle/>
          <a:p>
            <a:r>
              <a:rPr lang="en-US" dirty="0">
                <a:hlinkClick r:id="rId2"/>
              </a:rPr>
              <a:t>https://www.st.com/resource/en/datasheet/l298.pdf</a:t>
            </a:r>
            <a:endParaRPr lang="en-US" dirty="0"/>
          </a:p>
          <a:p>
            <a:pPr marL="285750" indent="-285750">
              <a:buFont typeface="Arial" panose="020B0604020202020204" pitchFamily="34" charset="0"/>
              <a:buChar char="•"/>
            </a:pPr>
            <a:r>
              <a:rPr lang="en-US" dirty="0"/>
              <a:t>Operating supply voltage up to 46 V. </a:t>
            </a:r>
          </a:p>
          <a:p>
            <a:pPr marL="285750" indent="-285750">
              <a:buFont typeface="Arial" panose="020B0604020202020204" pitchFamily="34" charset="0"/>
              <a:buChar char="•"/>
            </a:pPr>
            <a:r>
              <a:rPr lang="en-US" dirty="0"/>
              <a:t>Total dc current up to 4 A. </a:t>
            </a:r>
          </a:p>
          <a:p>
            <a:pPr marL="285750" indent="-285750">
              <a:buFont typeface="Arial" panose="020B0604020202020204" pitchFamily="34" charset="0"/>
              <a:buChar char="•"/>
            </a:pPr>
            <a:r>
              <a:rPr lang="en-US" dirty="0"/>
              <a:t>Overtemperature protection.</a:t>
            </a:r>
          </a:p>
        </p:txBody>
      </p:sp>
      <p:pic>
        <p:nvPicPr>
          <p:cNvPr id="8" name="Picture 7">
            <a:extLst>
              <a:ext uri="{FF2B5EF4-FFF2-40B4-BE49-F238E27FC236}">
                <a16:creationId xmlns:a16="http://schemas.microsoft.com/office/drawing/2014/main" id="{0BD94968-03DE-6E5F-5B0A-39B9F12C7664}"/>
              </a:ext>
            </a:extLst>
          </p:cNvPr>
          <p:cNvPicPr>
            <a:picLocks noChangeAspect="1"/>
          </p:cNvPicPr>
          <p:nvPr/>
        </p:nvPicPr>
        <p:blipFill>
          <a:blip r:embed="rId3"/>
          <a:stretch>
            <a:fillRect/>
          </a:stretch>
        </p:blipFill>
        <p:spPr>
          <a:xfrm>
            <a:off x="4772025" y="1912205"/>
            <a:ext cx="7205458" cy="4079500"/>
          </a:xfrm>
          <a:prstGeom prst="rect">
            <a:avLst/>
          </a:prstGeom>
        </p:spPr>
      </p:pic>
    </p:spTree>
    <p:extLst>
      <p:ext uri="{BB962C8B-B14F-4D97-AF65-F5344CB8AC3E}">
        <p14:creationId xmlns:p14="http://schemas.microsoft.com/office/powerpoint/2010/main" val="8610470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0FBCB-8636-5EB9-D9B2-43F6274E3FEE}"/>
              </a:ext>
            </a:extLst>
          </p:cNvPr>
          <p:cNvSpPr>
            <a:spLocks noGrp="1"/>
          </p:cNvSpPr>
          <p:nvPr>
            <p:ph type="title"/>
          </p:nvPr>
        </p:nvSpPr>
        <p:spPr>
          <a:xfrm>
            <a:off x="839788" y="457200"/>
            <a:ext cx="10413428" cy="920496"/>
          </a:xfrm>
        </p:spPr>
        <p:txBody>
          <a:bodyPr>
            <a:normAutofit/>
          </a:bodyPr>
          <a:lstStyle/>
          <a:p>
            <a:r>
              <a:rPr lang="en-US" dirty="0"/>
              <a:t>Arduino Motor Shield Rev 3 schematic, Connections to L298P</a:t>
            </a:r>
          </a:p>
        </p:txBody>
      </p:sp>
      <p:sp>
        <p:nvSpPr>
          <p:cNvPr id="4" name="Text Placeholder 3">
            <a:extLst>
              <a:ext uri="{FF2B5EF4-FFF2-40B4-BE49-F238E27FC236}">
                <a16:creationId xmlns:a16="http://schemas.microsoft.com/office/drawing/2014/main" id="{1D6DA8E5-E264-DAD3-9712-8C118BE88F39}"/>
              </a:ext>
            </a:extLst>
          </p:cNvPr>
          <p:cNvSpPr>
            <a:spLocks noGrp="1"/>
          </p:cNvSpPr>
          <p:nvPr>
            <p:ph type="body" sz="half" idx="2"/>
          </p:nvPr>
        </p:nvSpPr>
        <p:spPr>
          <a:xfrm>
            <a:off x="839788" y="1570514"/>
            <a:ext cx="3932237" cy="3811588"/>
          </a:xfrm>
        </p:spPr>
        <p:txBody>
          <a:bodyPr/>
          <a:lstStyle/>
          <a:p>
            <a:r>
              <a:rPr lang="en-US" dirty="0">
                <a:hlinkClick r:id="rId2"/>
              </a:rPr>
              <a:t>https://docs.arduino.cc/resources/schematics/A000079-schematics.pdf</a:t>
            </a:r>
            <a:endParaRPr lang="en-US" dirty="0"/>
          </a:p>
          <a:p>
            <a:pPr marL="285750" indent="-285750">
              <a:buFont typeface="Arial" panose="020B0604020202020204" pitchFamily="34" charset="0"/>
              <a:buChar char="•"/>
            </a:pPr>
            <a:r>
              <a:rPr lang="en-US" dirty="0"/>
              <a:t>NAND gate: Output will only be 0 if both inputs are 1 </a:t>
            </a:r>
            <a:r>
              <a:rPr lang="en-US" dirty="0">
                <a:solidFill>
                  <a:srgbClr val="FF0000"/>
                </a:solidFill>
              </a:rPr>
              <a:t>(Is schematic correct?)</a:t>
            </a:r>
          </a:p>
          <a:p>
            <a:r>
              <a:rPr lang="en-US" dirty="0">
                <a:hlinkClick r:id="rId3"/>
              </a:rPr>
              <a:t>https://store-usa.arduino.cc/products/arduino-motor-shield-rev3</a:t>
            </a:r>
            <a:endParaRPr lang="en-US" dirty="0"/>
          </a:p>
        </p:txBody>
      </p:sp>
      <p:pic>
        <p:nvPicPr>
          <p:cNvPr id="5" name="Picture 4">
            <a:extLst>
              <a:ext uri="{FF2B5EF4-FFF2-40B4-BE49-F238E27FC236}">
                <a16:creationId xmlns:a16="http://schemas.microsoft.com/office/drawing/2014/main" id="{FCF825A4-A657-113E-3895-15256B41EC53}"/>
              </a:ext>
            </a:extLst>
          </p:cNvPr>
          <p:cNvPicPr>
            <a:picLocks noChangeAspect="1"/>
          </p:cNvPicPr>
          <p:nvPr/>
        </p:nvPicPr>
        <p:blipFill>
          <a:blip r:embed="rId4"/>
          <a:stretch>
            <a:fillRect/>
          </a:stretch>
        </p:blipFill>
        <p:spPr>
          <a:xfrm>
            <a:off x="4772025" y="1853184"/>
            <a:ext cx="7137025" cy="3676106"/>
          </a:xfrm>
          <a:prstGeom prst="rect">
            <a:avLst/>
          </a:prstGeom>
        </p:spPr>
      </p:pic>
      <p:graphicFrame>
        <p:nvGraphicFramePr>
          <p:cNvPr id="6" name="Table 5">
            <a:extLst>
              <a:ext uri="{FF2B5EF4-FFF2-40B4-BE49-F238E27FC236}">
                <a16:creationId xmlns:a16="http://schemas.microsoft.com/office/drawing/2014/main" id="{E2AFBA8D-618B-D743-07DA-FE47FA99DF8D}"/>
              </a:ext>
            </a:extLst>
          </p:cNvPr>
          <p:cNvGraphicFramePr>
            <a:graphicFrameLocks noGrp="1"/>
          </p:cNvGraphicFramePr>
          <p:nvPr>
            <p:extLst>
              <p:ext uri="{D42A27DB-BD31-4B8C-83A1-F6EECF244321}">
                <p14:modId xmlns:p14="http://schemas.microsoft.com/office/powerpoint/2010/main" val="3780459281"/>
              </p:ext>
            </p:extLst>
          </p:nvPr>
        </p:nvGraphicFramePr>
        <p:xfrm>
          <a:off x="839788" y="3691237"/>
          <a:ext cx="3524949" cy="2392680"/>
        </p:xfrm>
        <a:graphic>
          <a:graphicData uri="http://schemas.openxmlformats.org/drawingml/2006/table">
            <a:tbl>
              <a:tblPr firstRow="1" bandRow="1">
                <a:tableStyleId>{5C22544A-7EE6-4342-B048-85BDC9FD1C3A}</a:tableStyleId>
              </a:tblPr>
              <a:tblGrid>
                <a:gridCol w="1174983">
                  <a:extLst>
                    <a:ext uri="{9D8B030D-6E8A-4147-A177-3AD203B41FA5}">
                      <a16:colId xmlns:a16="http://schemas.microsoft.com/office/drawing/2014/main" val="253926938"/>
                    </a:ext>
                  </a:extLst>
                </a:gridCol>
                <a:gridCol w="1174983">
                  <a:extLst>
                    <a:ext uri="{9D8B030D-6E8A-4147-A177-3AD203B41FA5}">
                      <a16:colId xmlns:a16="http://schemas.microsoft.com/office/drawing/2014/main" val="3274496156"/>
                    </a:ext>
                  </a:extLst>
                </a:gridCol>
                <a:gridCol w="1174983">
                  <a:extLst>
                    <a:ext uri="{9D8B030D-6E8A-4147-A177-3AD203B41FA5}">
                      <a16:colId xmlns:a16="http://schemas.microsoft.com/office/drawing/2014/main" val="2125115905"/>
                    </a:ext>
                  </a:extLst>
                </a:gridCol>
              </a:tblGrid>
              <a:tr h="370840">
                <a:tc>
                  <a:txBody>
                    <a:bodyPr/>
                    <a:lstStyle/>
                    <a:p>
                      <a:pPr fontAlgn="t"/>
                      <a:r>
                        <a:rPr lang="en-US">
                          <a:effectLst/>
                        </a:rPr>
                        <a:t>Function</a:t>
                      </a:r>
                    </a:p>
                  </a:txBody>
                  <a:tcPr/>
                </a:tc>
                <a:tc>
                  <a:txBody>
                    <a:bodyPr/>
                    <a:lstStyle/>
                    <a:p>
                      <a:pPr fontAlgn="t"/>
                      <a:r>
                        <a:rPr lang="en-US" dirty="0">
                          <a:effectLst/>
                        </a:rPr>
                        <a:t>pins per Ch. A</a:t>
                      </a:r>
                    </a:p>
                  </a:txBody>
                  <a:tcPr/>
                </a:tc>
                <a:tc>
                  <a:txBody>
                    <a:bodyPr/>
                    <a:lstStyle/>
                    <a:p>
                      <a:pPr fontAlgn="t"/>
                      <a:r>
                        <a:rPr lang="en-US" dirty="0">
                          <a:effectLst/>
                        </a:rPr>
                        <a:t>pins per Ch. B</a:t>
                      </a:r>
                    </a:p>
                  </a:txBody>
                  <a:tcPr/>
                </a:tc>
                <a:extLst>
                  <a:ext uri="{0D108BD9-81ED-4DB2-BD59-A6C34878D82A}">
                    <a16:rowId xmlns:a16="http://schemas.microsoft.com/office/drawing/2014/main" val="1479115202"/>
                  </a:ext>
                </a:extLst>
              </a:tr>
              <a:tr h="370840">
                <a:tc>
                  <a:txBody>
                    <a:bodyPr/>
                    <a:lstStyle/>
                    <a:p>
                      <a:pPr fontAlgn="t"/>
                      <a:r>
                        <a:rPr lang="en-US" i="1">
                          <a:effectLst/>
                        </a:rPr>
                        <a:t>Direction</a:t>
                      </a:r>
                      <a:endParaRPr lang="en-US">
                        <a:effectLst/>
                      </a:endParaRPr>
                    </a:p>
                  </a:txBody>
                  <a:tcPr/>
                </a:tc>
                <a:tc>
                  <a:txBody>
                    <a:bodyPr/>
                    <a:lstStyle/>
                    <a:p>
                      <a:pPr fontAlgn="t"/>
                      <a:r>
                        <a:rPr lang="en-US" dirty="0">
                          <a:effectLst/>
                        </a:rPr>
                        <a:t>D12</a:t>
                      </a:r>
                    </a:p>
                  </a:txBody>
                  <a:tcPr/>
                </a:tc>
                <a:tc>
                  <a:txBody>
                    <a:bodyPr/>
                    <a:lstStyle/>
                    <a:p>
                      <a:pPr fontAlgn="t"/>
                      <a:r>
                        <a:rPr lang="en-US">
                          <a:effectLst/>
                        </a:rPr>
                        <a:t>D13</a:t>
                      </a:r>
                    </a:p>
                  </a:txBody>
                  <a:tcPr/>
                </a:tc>
                <a:extLst>
                  <a:ext uri="{0D108BD9-81ED-4DB2-BD59-A6C34878D82A}">
                    <a16:rowId xmlns:a16="http://schemas.microsoft.com/office/drawing/2014/main" val="3586208773"/>
                  </a:ext>
                </a:extLst>
              </a:tr>
              <a:tr h="370840">
                <a:tc>
                  <a:txBody>
                    <a:bodyPr/>
                    <a:lstStyle/>
                    <a:p>
                      <a:pPr fontAlgn="t"/>
                      <a:r>
                        <a:rPr lang="en-US" i="1">
                          <a:effectLst/>
                        </a:rPr>
                        <a:t>PWM</a:t>
                      </a:r>
                      <a:endParaRPr lang="en-US">
                        <a:effectLst/>
                      </a:endParaRPr>
                    </a:p>
                  </a:txBody>
                  <a:tcPr/>
                </a:tc>
                <a:tc>
                  <a:txBody>
                    <a:bodyPr/>
                    <a:lstStyle/>
                    <a:p>
                      <a:pPr fontAlgn="t"/>
                      <a:r>
                        <a:rPr lang="en-US">
                          <a:effectLst/>
                        </a:rPr>
                        <a:t>D3</a:t>
                      </a:r>
                    </a:p>
                  </a:txBody>
                  <a:tcPr/>
                </a:tc>
                <a:tc>
                  <a:txBody>
                    <a:bodyPr/>
                    <a:lstStyle/>
                    <a:p>
                      <a:pPr fontAlgn="t"/>
                      <a:r>
                        <a:rPr lang="en-US" dirty="0">
                          <a:effectLst/>
                        </a:rPr>
                        <a:t>D11</a:t>
                      </a:r>
                    </a:p>
                  </a:txBody>
                  <a:tcPr/>
                </a:tc>
                <a:extLst>
                  <a:ext uri="{0D108BD9-81ED-4DB2-BD59-A6C34878D82A}">
                    <a16:rowId xmlns:a16="http://schemas.microsoft.com/office/drawing/2014/main" val="2260407466"/>
                  </a:ext>
                </a:extLst>
              </a:tr>
              <a:tr h="370840">
                <a:tc>
                  <a:txBody>
                    <a:bodyPr/>
                    <a:lstStyle/>
                    <a:p>
                      <a:pPr fontAlgn="t"/>
                      <a:r>
                        <a:rPr lang="en-US" i="1">
                          <a:effectLst/>
                        </a:rPr>
                        <a:t>Brake</a:t>
                      </a:r>
                      <a:endParaRPr lang="en-US">
                        <a:effectLst/>
                      </a:endParaRPr>
                    </a:p>
                  </a:txBody>
                  <a:tcPr/>
                </a:tc>
                <a:tc>
                  <a:txBody>
                    <a:bodyPr/>
                    <a:lstStyle/>
                    <a:p>
                      <a:pPr fontAlgn="t"/>
                      <a:r>
                        <a:rPr lang="en-US">
                          <a:effectLst/>
                        </a:rPr>
                        <a:t>D9</a:t>
                      </a:r>
                    </a:p>
                  </a:txBody>
                  <a:tcPr/>
                </a:tc>
                <a:tc>
                  <a:txBody>
                    <a:bodyPr/>
                    <a:lstStyle/>
                    <a:p>
                      <a:pPr fontAlgn="t"/>
                      <a:r>
                        <a:rPr lang="en-US">
                          <a:effectLst/>
                        </a:rPr>
                        <a:t>D8</a:t>
                      </a:r>
                    </a:p>
                  </a:txBody>
                  <a:tcPr/>
                </a:tc>
                <a:extLst>
                  <a:ext uri="{0D108BD9-81ED-4DB2-BD59-A6C34878D82A}">
                    <a16:rowId xmlns:a16="http://schemas.microsoft.com/office/drawing/2014/main" val="3700230912"/>
                  </a:ext>
                </a:extLst>
              </a:tr>
              <a:tr h="370840">
                <a:tc>
                  <a:txBody>
                    <a:bodyPr/>
                    <a:lstStyle/>
                    <a:p>
                      <a:pPr fontAlgn="t"/>
                      <a:r>
                        <a:rPr lang="en-US" i="1">
                          <a:effectLst/>
                        </a:rPr>
                        <a:t>Current Sensing</a:t>
                      </a:r>
                      <a:endParaRPr lang="en-US">
                        <a:effectLst/>
                      </a:endParaRPr>
                    </a:p>
                  </a:txBody>
                  <a:tcPr/>
                </a:tc>
                <a:tc>
                  <a:txBody>
                    <a:bodyPr/>
                    <a:lstStyle/>
                    <a:p>
                      <a:pPr fontAlgn="t"/>
                      <a:r>
                        <a:rPr lang="en-US">
                          <a:effectLst/>
                        </a:rPr>
                        <a:t>A0</a:t>
                      </a:r>
                    </a:p>
                  </a:txBody>
                  <a:tcPr/>
                </a:tc>
                <a:tc>
                  <a:txBody>
                    <a:bodyPr/>
                    <a:lstStyle/>
                    <a:p>
                      <a:pPr fontAlgn="t"/>
                      <a:r>
                        <a:rPr lang="en-US" dirty="0">
                          <a:effectLst/>
                        </a:rPr>
                        <a:t>A1</a:t>
                      </a:r>
                    </a:p>
                  </a:txBody>
                  <a:tcPr/>
                </a:tc>
                <a:extLst>
                  <a:ext uri="{0D108BD9-81ED-4DB2-BD59-A6C34878D82A}">
                    <a16:rowId xmlns:a16="http://schemas.microsoft.com/office/drawing/2014/main" val="1853902679"/>
                  </a:ext>
                </a:extLst>
              </a:tr>
            </a:tbl>
          </a:graphicData>
        </a:graphic>
      </p:graphicFrame>
    </p:spTree>
    <p:extLst>
      <p:ext uri="{BB962C8B-B14F-4D97-AF65-F5344CB8AC3E}">
        <p14:creationId xmlns:p14="http://schemas.microsoft.com/office/powerpoint/2010/main" val="2300040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B1618-C242-4724-BAE2-F9CD6D1719B2}"/>
              </a:ext>
            </a:extLst>
          </p:cNvPr>
          <p:cNvSpPr>
            <a:spLocks noGrp="1"/>
          </p:cNvSpPr>
          <p:nvPr>
            <p:ph type="title"/>
          </p:nvPr>
        </p:nvSpPr>
        <p:spPr/>
        <p:txBody>
          <a:bodyPr/>
          <a:lstStyle/>
          <a:p>
            <a:r>
              <a:rPr lang="en-US" sz="1800" b="1" kern="100" dirty="0">
                <a:effectLst/>
                <a:latin typeface="Aptos"/>
                <a:ea typeface="Aptos"/>
                <a:cs typeface="Times New Roman" panose="02020603050405020304" pitchFamily="18" charset="0"/>
              </a:rPr>
              <a:t>Introduction</a:t>
            </a:r>
            <a:br>
              <a:rPr lang="en-US" sz="1800" kern="100" dirty="0">
                <a:effectLst/>
                <a:latin typeface="Aptos"/>
                <a:ea typeface="Aptos"/>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C483835B-5589-4D11-B2F4-BB6629005FCB}"/>
              </a:ext>
            </a:extLst>
          </p:cNvPr>
          <p:cNvSpPr>
            <a:spLocks noGrp="1"/>
          </p:cNvSpPr>
          <p:nvPr>
            <p:ph idx="1"/>
          </p:nvPr>
        </p:nvSpPr>
        <p:spPr/>
        <p:txBody>
          <a:bodyPr>
            <a:normAutofit/>
          </a:bodyPr>
          <a:lstStyle/>
          <a:p>
            <a:pPr marL="0" indent="0">
              <a:buNone/>
            </a:pPr>
            <a:r>
              <a:rPr lang="en-US" sz="2400" kern="100" dirty="0">
                <a:effectLst/>
                <a:latin typeface="Aptos"/>
                <a:ea typeface="Aptos"/>
                <a:cs typeface="Times New Roman" panose="02020603050405020304" pitchFamily="18" charset="0"/>
              </a:rPr>
              <a:t>The development of Arduino-based robot curriculum for the Electronics Engineering Technology (EET) program which was done in three phases. </a:t>
            </a:r>
          </a:p>
          <a:p>
            <a:pPr marL="800100" lvl="1" indent="-342900">
              <a:buFont typeface="+mj-lt"/>
              <a:buAutoNum type="arabicPeriod"/>
            </a:pPr>
            <a:r>
              <a:rPr lang="en-US" kern="100" dirty="0">
                <a:effectLst/>
                <a:latin typeface="Aptos"/>
                <a:ea typeface="Aptos"/>
                <a:cs typeface="Times New Roman" panose="02020603050405020304" pitchFamily="18" charset="0"/>
              </a:rPr>
              <a:t>The first phase was the training in the fundamentals of the Arduino integrated development environment (IDE) and preparing for Arduino Certification. </a:t>
            </a:r>
          </a:p>
          <a:p>
            <a:pPr marL="800100" lvl="1" indent="-342900">
              <a:buFont typeface="+mj-lt"/>
              <a:buAutoNum type="arabicPeriod"/>
            </a:pPr>
            <a:r>
              <a:rPr lang="en-US" kern="100" dirty="0">
                <a:effectLst/>
                <a:latin typeface="Aptos"/>
                <a:ea typeface="Aptos"/>
                <a:cs typeface="Times New Roman" panose="02020603050405020304" pitchFamily="18" charset="0"/>
              </a:rPr>
              <a:t>The second phase was the investigation into Arduino </a:t>
            </a:r>
            <a:r>
              <a:rPr lang="en-US" kern="100" dirty="0" err="1">
                <a:effectLst/>
                <a:latin typeface="Aptos"/>
                <a:ea typeface="Aptos"/>
                <a:cs typeface="Times New Roman" panose="02020603050405020304" pitchFamily="18" charset="0"/>
              </a:rPr>
              <a:t>Alvik</a:t>
            </a:r>
            <a:r>
              <a:rPr lang="en-US" kern="100" dirty="0">
                <a:effectLst/>
                <a:latin typeface="Aptos"/>
                <a:ea typeface="Aptos"/>
                <a:cs typeface="Times New Roman" panose="02020603050405020304" pitchFamily="18" charset="0"/>
              </a:rPr>
              <a:t> robots. </a:t>
            </a:r>
          </a:p>
          <a:p>
            <a:pPr marL="800100" lvl="1" indent="-342900">
              <a:buFont typeface="+mj-lt"/>
              <a:buAutoNum type="arabicPeriod"/>
            </a:pPr>
            <a:r>
              <a:rPr lang="en-US" kern="100" dirty="0">
                <a:effectLst/>
                <a:latin typeface="Aptos"/>
                <a:ea typeface="Aptos"/>
                <a:cs typeface="Times New Roman" panose="02020603050405020304" pitchFamily="18" charset="0"/>
              </a:rPr>
              <a:t>The third phase was the retrofitting of previously purchased Texas Instruments (TI) robots with discontinued microcontrollers to use Arduino hardware.</a:t>
            </a:r>
          </a:p>
        </p:txBody>
      </p:sp>
    </p:spTree>
    <p:extLst>
      <p:ext uri="{BB962C8B-B14F-4D97-AF65-F5344CB8AC3E}">
        <p14:creationId xmlns:p14="http://schemas.microsoft.com/office/powerpoint/2010/main" val="37147988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48ABF-6CFA-DB2A-326B-59672C3C76DD}"/>
              </a:ext>
            </a:extLst>
          </p:cNvPr>
          <p:cNvSpPr>
            <a:spLocks noGrp="1"/>
          </p:cNvSpPr>
          <p:nvPr>
            <p:ph type="title"/>
          </p:nvPr>
        </p:nvSpPr>
        <p:spPr>
          <a:xfrm>
            <a:off x="839788" y="457200"/>
            <a:ext cx="6024308" cy="1600200"/>
          </a:xfrm>
        </p:spPr>
        <p:txBody>
          <a:bodyPr>
            <a:normAutofit/>
          </a:bodyPr>
          <a:lstStyle/>
          <a:p>
            <a:pPr algn="ctr"/>
            <a:r>
              <a:rPr lang="en-US" b="1" dirty="0"/>
              <a:t>Arduino Motor Shield Rev 3, connections to batteries and dc motors</a:t>
            </a:r>
          </a:p>
        </p:txBody>
      </p:sp>
      <p:sp>
        <p:nvSpPr>
          <p:cNvPr id="4" name="Text Placeholder 3">
            <a:extLst>
              <a:ext uri="{FF2B5EF4-FFF2-40B4-BE49-F238E27FC236}">
                <a16:creationId xmlns:a16="http://schemas.microsoft.com/office/drawing/2014/main" id="{7EA1854A-C994-2EEC-9BAB-F21A2BFB3C72}"/>
              </a:ext>
            </a:extLst>
          </p:cNvPr>
          <p:cNvSpPr>
            <a:spLocks noGrp="1"/>
          </p:cNvSpPr>
          <p:nvPr>
            <p:ph type="body" sz="half" idx="2"/>
          </p:nvPr>
        </p:nvSpPr>
        <p:spPr/>
        <p:txBody>
          <a:bodyPr>
            <a:normAutofit lnSpcReduction="10000"/>
          </a:bodyPr>
          <a:lstStyle/>
          <a:p>
            <a:pPr marL="0" marR="0">
              <a:lnSpc>
                <a:spcPct val="107000"/>
              </a:lnSpc>
              <a:spcBef>
                <a:spcPts val="0"/>
              </a:spcBef>
              <a:spcAft>
                <a:spcPts val="800"/>
              </a:spcAft>
            </a:pPr>
            <a:r>
              <a:rPr lang="en-US" sz="16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2"/>
              </a:rPr>
              <a:t>https://docs.arduino.cc/hardware/motor-shield-rev3/</a:t>
            </a:r>
            <a:endParaRPr lang="en-US" sz="16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Motor Shield c</a:t>
            </a:r>
            <a:r>
              <a:rPr lang="en-US" sz="1600" dirty="0">
                <a:effectLst/>
                <a:latin typeface="Calibri" panose="020F0502020204030204" pitchFamily="34" charset="0"/>
                <a:ea typeface="Calibri" panose="020F0502020204030204" pitchFamily="34" charset="0"/>
                <a:cs typeface="Times New Roman" panose="02020603050405020304" pitchFamily="18" charset="0"/>
              </a:rPr>
              <a:t>onnects with headers on top of Arduino UNO</a:t>
            </a:r>
          </a:p>
          <a:p>
            <a:pPr>
              <a:lnSpc>
                <a:spcPct val="107000"/>
              </a:lnSpc>
              <a:spcBef>
                <a:spcPts val="0"/>
              </a:spcBef>
              <a:spcAft>
                <a:spcPts val="800"/>
              </a:spcAft>
            </a:pPr>
            <a:r>
              <a:rPr lang="en-US" sz="1600" dirty="0">
                <a:effectLst/>
                <a:latin typeface="Calibri" panose="020F0502020204030204" pitchFamily="34" charset="0"/>
                <a:ea typeface="Calibri" panose="020F0502020204030204" pitchFamily="34" charset="0"/>
                <a:cs typeface="Times New Roman" panose="02020603050405020304" pitchFamily="18" charset="0"/>
                <a:hlinkClick r:id="rId3"/>
              </a:rPr>
              <a:t>https://docs.arduino.cc/tutorials/motor-shield-rev3/msr3-controlling-dc-motor/</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Romi wired such that (looking from back of robot with bumper switches in front) Channel A is the left motor and Channel B is the right motor. See pinout and example code here</a:t>
            </a:r>
          </a:p>
          <a:p>
            <a:pPr marL="0" marR="0">
              <a:lnSpc>
                <a:spcPct val="107000"/>
              </a:lnSpc>
              <a:spcBef>
                <a:spcPts val="0"/>
              </a:spcBef>
              <a:spcAft>
                <a:spcPts val="800"/>
              </a:spcAft>
            </a:pPr>
            <a:r>
              <a:rPr lang="en-US" b="1" dirty="0">
                <a:latin typeface="Calibri" panose="020F0502020204030204" pitchFamily="34" charset="0"/>
                <a:ea typeface="Calibri" panose="020F0502020204030204" pitchFamily="34" charset="0"/>
                <a:cs typeface="Times New Roman" panose="02020603050405020304" pitchFamily="18" charset="0"/>
              </a:rPr>
              <a:t>Note: I wouldn’t recommend using Li-ion batteries.</a:t>
            </a:r>
            <a:endParaRPr lang="en-US" b="1" dirty="0"/>
          </a:p>
        </p:txBody>
      </p:sp>
      <p:pic>
        <p:nvPicPr>
          <p:cNvPr id="10" name="Picture 9">
            <a:extLst>
              <a:ext uri="{FF2B5EF4-FFF2-40B4-BE49-F238E27FC236}">
                <a16:creationId xmlns:a16="http://schemas.microsoft.com/office/drawing/2014/main" id="{189CBA13-08EC-5C13-13F7-637F7D54D378}"/>
              </a:ext>
            </a:extLst>
          </p:cNvPr>
          <p:cNvPicPr>
            <a:picLocks noChangeAspect="1"/>
          </p:cNvPicPr>
          <p:nvPr/>
        </p:nvPicPr>
        <p:blipFill>
          <a:blip r:embed="rId4"/>
          <a:stretch>
            <a:fillRect/>
          </a:stretch>
        </p:blipFill>
        <p:spPr>
          <a:xfrm>
            <a:off x="4913376" y="1470017"/>
            <a:ext cx="6844764" cy="3528703"/>
          </a:xfrm>
          <a:prstGeom prst="rect">
            <a:avLst/>
          </a:prstGeom>
        </p:spPr>
      </p:pic>
    </p:spTree>
    <p:extLst>
      <p:ext uri="{BB962C8B-B14F-4D97-AF65-F5344CB8AC3E}">
        <p14:creationId xmlns:p14="http://schemas.microsoft.com/office/powerpoint/2010/main" val="28351511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1ACF5-6B57-4A32-A61F-A5B625DB563F}"/>
              </a:ext>
            </a:extLst>
          </p:cNvPr>
          <p:cNvSpPr>
            <a:spLocks noGrp="1"/>
          </p:cNvSpPr>
          <p:nvPr>
            <p:ph type="title"/>
          </p:nvPr>
        </p:nvSpPr>
        <p:spPr/>
        <p:txBody>
          <a:bodyPr/>
          <a:lstStyle/>
          <a:p>
            <a:r>
              <a:rPr lang="en-US" dirty="0"/>
              <a:t>Example Program</a:t>
            </a:r>
          </a:p>
        </p:txBody>
      </p:sp>
      <p:sp>
        <p:nvSpPr>
          <p:cNvPr id="3" name="Content Placeholder 2">
            <a:extLst>
              <a:ext uri="{FF2B5EF4-FFF2-40B4-BE49-F238E27FC236}">
                <a16:creationId xmlns:a16="http://schemas.microsoft.com/office/drawing/2014/main" id="{61B564C7-67A4-4146-B04A-1540F03751ED}"/>
              </a:ext>
            </a:extLst>
          </p:cNvPr>
          <p:cNvSpPr>
            <a:spLocks noGrp="1"/>
          </p:cNvSpPr>
          <p:nvPr>
            <p:ph idx="1"/>
          </p:nvPr>
        </p:nvSpPr>
        <p:spPr/>
        <p:txBody>
          <a:bodyPr>
            <a:normAutofit/>
          </a:bodyPr>
          <a:lstStyle/>
          <a:p>
            <a:pPr marL="0" indent="0">
              <a:lnSpc>
                <a:spcPct val="107000"/>
              </a:lnSpc>
              <a:spcBef>
                <a:spcPts val="0"/>
              </a:spcBef>
              <a:spcAft>
                <a:spcPts val="800"/>
              </a:spcAft>
              <a:buNone/>
            </a:pPr>
            <a:r>
              <a:rPr lang="en-US" dirty="0">
                <a:effectLst/>
                <a:latin typeface="Calibri" panose="020F0502020204030204" pitchFamily="34" charset="0"/>
                <a:ea typeface="Calibri" panose="020F0502020204030204" pitchFamily="34" charset="0"/>
                <a:cs typeface="Times New Roman" panose="02020603050405020304" pitchFamily="18" charset="0"/>
              </a:rPr>
              <a:t>Program description </a:t>
            </a:r>
          </a:p>
          <a:p>
            <a:pPr lvl="1">
              <a:lnSpc>
                <a:spcPct val="107000"/>
              </a:lnSpc>
              <a:spcBef>
                <a:spcPts val="0"/>
              </a:spcBef>
              <a:spcAft>
                <a:spcPts val="800"/>
              </a:spcAft>
            </a:pPr>
            <a:r>
              <a:rPr lang="en-US" sz="2800" dirty="0">
                <a:effectLst/>
                <a:latin typeface="Calibri" panose="020F0502020204030204" pitchFamily="34" charset="0"/>
                <a:ea typeface="Calibri" panose="020F0502020204030204" pitchFamily="34" charset="0"/>
                <a:cs typeface="Times New Roman" panose="02020603050405020304" pitchFamily="18" charset="0"/>
              </a:rPr>
              <a:t>Robot motors initially stopped</a:t>
            </a:r>
          </a:p>
          <a:p>
            <a:pPr lvl="1">
              <a:lnSpc>
                <a:spcPct val="107000"/>
              </a:lnSpc>
              <a:spcBef>
                <a:spcPts val="0"/>
              </a:spcBef>
              <a:spcAft>
                <a:spcPts val="800"/>
              </a:spcAft>
            </a:pPr>
            <a:r>
              <a:rPr lang="en-US" sz="2800" dirty="0">
                <a:effectLst/>
                <a:latin typeface="Calibri" panose="020F0502020204030204" pitchFamily="34" charset="0"/>
                <a:ea typeface="Calibri" panose="020F0502020204030204" pitchFamily="34" charset="0"/>
                <a:cs typeface="Times New Roman" panose="02020603050405020304" pitchFamily="18" charset="0"/>
              </a:rPr>
              <a:t>Pressing any bumper switch BMP0 through BMP5 causes the robot to stop, reverse, stop, spin clockwise, stop, and then move forward. </a:t>
            </a:r>
          </a:p>
          <a:p>
            <a:pPr lvl="1">
              <a:lnSpc>
                <a:spcPct val="107000"/>
              </a:lnSpc>
              <a:spcBef>
                <a:spcPts val="0"/>
              </a:spcBef>
              <a:spcAft>
                <a:spcPts val="800"/>
              </a:spcAft>
            </a:pPr>
            <a:r>
              <a:rPr lang="en-US" sz="2800" dirty="0">
                <a:effectLst/>
                <a:latin typeface="Calibri" panose="020F0502020204030204" pitchFamily="34" charset="0"/>
                <a:ea typeface="Calibri" panose="020F0502020204030204" pitchFamily="34" charset="0"/>
                <a:cs typeface="Times New Roman" panose="02020603050405020304" pitchFamily="18" charset="0"/>
              </a:rPr>
              <a:t>Pressing reset stops robot (program starts over)</a:t>
            </a:r>
          </a:p>
          <a:p>
            <a:pPr marL="0">
              <a:lnSpc>
                <a:spcPct val="107000"/>
              </a:lnSpc>
              <a:spcBef>
                <a:spcPts val="0"/>
              </a:spcBef>
              <a:spcAft>
                <a:spcPts val="800"/>
              </a:spcAft>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014640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1ACF5-6B57-4A32-A61F-A5B625DB563F}"/>
              </a:ext>
            </a:extLst>
          </p:cNvPr>
          <p:cNvSpPr>
            <a:spLocks noGrp="1"/>
          </p:cNvSpPr>
          <p:nvPr>
            <p:ph type="title"/>
          </p:nvPr>
        </p:nvSpPr>
        <p:spPr/>
        <p:txBody>
          <a:bodyPr/>
          <a:lstStyle/>
          <a:p>
            <a:r>
              <a:rPr lang="en-US" dirty="0"/>
              <a:t>Example Program</a:t>
            </a:r>
          </a:p>
        </p:txBody>
      </p:sp>
      <p:sp>
        <p:nvSpPr>
          <p:cNvPr id="3" name="Content Placeholder 2">
            <a:extLst>
              <a:ext uri="{FF2B5EF4-FFF2-40B4-BE49-F238E27FC236}">
                <a16:creationId xmlns:a16="http://schemas.microsoft.com/office/drawing/2014/main" id="{61B564C7-67A4-4146-B04A-1540F03751ED}"/>
              </a:ext>
            </a:extLst>
          </p:cNvPr>
          <p:cNvSpPr>
            <a:spLocks noGrp="1"/>
          </p:cNvSpPr>
          <p:nvPr>
            <p:ph idx="1"/>
          </p:nvPr>
        </p:nvSpPr>
        <p:spPr/>
        <p:txBody>
          <a:bodyPr>
            <a:normAutofit/>
          </a:bodyPr>
          <a:lstStyle/>
          <a:p>
            <a:pPr marL="0" indent="0">
              <a:lnSpc>
                <a:spcPct val="107000"/>
              </a:lnSpc>
              <a:spcBef>
                <a:spcPts val="0"/>
              </a:spcBef>
              <a:spcAft>
                <a:spcPts val="800"/>
              </a:spcAft>
              <a:buNone/>
            </a:pPr>
            <a:r>
              <a:rPr lang="en-US" sz="2000" dirty="0">
                <a:effectLst/>
                <a:latin typeface="Calibri" panose="020F0502020204030204" pitchFamily="34" charset="0"/>
                <a:ea typeface="Calibri" panose="020F0502020204030204" pitchFamily="34" charset="0"/>
                <a:cs typeface="Times New Roman" panose="02020603050405020304" pitchFamily="18" charset="0"/>
              </a:rPr>
              <a:t>Use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pinMode</a:t>
            </a:r>
            <a:r>
              <a:rPr lang="en-US" sz="2000" dirty="0">
                <a:effectLst/>
                <a:latin typeface="Calibri" panose="020F0502020204030204" pitchFamily="34" charset="0"/>
                <a:ea typeface="Calibri" panose="020F0502020204030204" pitchFamily="34" charset="0"/>
                <a:cs typeface="Times New Roman" panose="02020603050405020304" pitchFamily="18" charset="0"/>
              </a:rPr>
              <a:t>() to enable pull-up resistors in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ATmega</a:t>
            </a:r>
            <a:r>
              <a:rPr lang="en-US" sz="2000" dirty="0">
                <a:effectLst/>
                <a:latin typeface="Calibri" panose="020F0502020204030204" pitchFamily="34" charset="0"/>
                <a:ea typeface="Calibri" panose="020F0502020204030204" pitchFamily="34" charset="0"/>
                <a:cs typeface="Times New Roman" panose="02020603050405020304" pitchFamily="18" charset="0"/>
              </a:rPr>
              <a:t> 328P microcontroller in Arduino UNO R3</a:t>
            </a:r>
          </a:p>
          <a:p>
            <a:pPr marL="457200" lvl="1">
              <a:lnSpc>
                <a:spcPct val="107000"/>
              </a:lnSpc>
              <a:spcBef>
                <a:spcPts val="0"/>
              </a:spcBef>
              <a:spcAft>
                <a:spcPts val="800"/>
              </a:spcAft>
            </a:pPr>
            <a:r>
              <a:rPr lang="en-US" sz="20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2"/>
              </a:rPr>
              <a:t>https://docs.arduino.cc/language-reference/en/functions/digital-io/pinMode/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lvl="1">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“It is possible to enable the internal pull-up resistors with the mode INPUT_PULLUP. Additionally, the INPUT mode explicitly disables the internal pull-up.”</a:t>
            </a:r>
          </a:p>
          <a:p>
            <a:pPr marL="0" marR="0" indent="0">
              <a:lnSpc>
                <a:spcPct val="107000"/>
              </a:lnSpc>
              <a:spcBef>
                <a:spcPts val="0"/>
              </a:spcBef>
              <a:spcAft>
                <a:spcPts val="800"/>
              </a:spcAft>
              <a:buNone/>
            </a:pPr>
            <a:r>
              <a:rPr lang="en-US" sz="2000" dirty="0">
                <a:effectLst/>
                <a:latin typeface="Calibri" panose="020F0502020204030204" pitchFamily="34" charset="0"/>
                <a:ea typeface="Calibri" panose="020F0502020204030204" pitchFamily="34" charset="0"/>
                <a:cs typeface="Times New Roman" panose="02020603050405020304" pitchFamily="18" charset="0"/>
              </a:rPr>
              <a:t>Use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analogWrite</a:t>
            </a:r>
            <a:r>
              <a:rPr lang="en-US" sz="2000" dirty="0">
                <a:effectLst/>
                <a:latin typeface="Calibri" panose="020F0502020204030204" pitchFamily="34" charset="0"/>
                <a:ea typeface="Calibri" panose="020F0502020204030204" pitchFamily="34" charset="0"/>
                <a:cs typeface="Times New Roman" panose="02020603050405020304" pitchFamily="18" charset="0"/>
              </a:rPr>
              <a:t>() for Pulse-width modulation (PWM) for controlling motor speed</a:t>
            </a:r>
          </a:p>
          <a:p>
            <a:pPr marL="457200" lvl="1">
              <a:lnSpc>
                <a:spcPct val="107000"/>
              </a:lnSpc>
              <a:spcBef>
                <a:spcPts val="0"/>
              </a:spcBef>
              <a:spcAft>
                <a:spcPts val="800"/>
              </a:spcAft>
            </a:pPr>
            <a:r>
              <a:rPr lang="en-US" sz="20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3"/>
              </a:rPr>
              <a:t>https://docs.arduino.cc/language-reference/en/functions/analog-io/analogWrite/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lvl="1">
              <a:lnSpc>
                <a:spcPct val="107000"/>
              </a:lnSpc>
              <a:spcBef>
                <a:spcPts val="0"/>
              </a:spcBef>
              <a:spcAft>
                <a:spcPts val="800"/>
              </a:spcAft>
            </a:pPr>
            <a:r>
              <a:rPr lang="en-US" sz="20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500 Hz? (I need to verify frequency) </a:t>
            </a:r>
            <a:r>
              <a:rPr lang="en-US" sz="2000" dirty="0">
                <a:effectLst/>
                <a:latin typeface="Calibri" panose="020F0502020204030204" pitchFamily="34" charset="0"/>
                <a:ea typeface="Calibri" panose="020F0502020204030204" pitchFamily="34" charset="0"/>
                <a:cs typeface="Times New Roman" panose="02020603050405020304" pitchFamily="18" charset="0"/>
              </a:rPr>
              <a:t>PWM </a:t>
            </a:r>
            <a:r>
              <a:rPr lang="en-US" sz="2000" dirty="0">
                <a:latin typeface="Calibri" panose="020F0502020204030204" pitchFamily="34" charset="0"/>
                <a:ea typeface="Calibri" panose="020F0502020204030204" pitchFamily="34" charset="0"/>
                <a:cs typeface="Times New Roman" panose="02020603050405020304" pitchFamily="18" charset="0"/>
              </a:rPr>
              <a:t>that </a:t>
            </a:r>
            <a:r>
              <a:rPr lang="en-US" sz="2000" dirty="0">
                <a:effectLst/>
                <a:latin typeface="Calibri" panose="020F0502020204030204" pitchFamily="34" charset="0"/>
                <a:ea typeface="Calibri" panose="020F0502020204030204" pitchFamily="34" charset="0"/>
                <a:cs typeface="Times New Roman" panose="02020603050405020304" pitchFamily="18" charset="0"/>
              </a:rPr>
              <a:t>uses range 0-255</a:t>
            </a:r>
          </a:p>
          <a:p>
            <a:pPr marL="0" indent="0">
              <a:lnSpc>
                <a:spcPct val="107000"/>
              </a:lnSpc>
              <a:spcBef>
                <a:spcPts val="0"/>
              </a:spcBef>
              <a:spcAft>
                <a:spcPts val="800"/>
              </a:spcAft>
              <a:buNone/>
            </a:pPr>
            <a:r>
              <a:rPr lang="en-US" sz="2000" dirty="0">
                <a:effectLst/>
                <a:latin typeface="Calibri" panose="020F0502020204030204" pitchFamily="34" charset="0"/>
                <a:ea typeface="Calibri" panose="020F0502020204030204" pitchFamily="34" charset="0"/>
                <a:cs typeface="Times New Roman" panose="02020603050405020304" pitchFamily="18" charset="0"/>
              </a:rPr>
              <a:t>Use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digitalRead</a:t>
            </a:r>
            <a:r>
              <a:rPr lang="en-US" sz="2000" dirty="0">
                <a:effectLst/>
                <a:latin typeface="Calibri" panose="020F0502020204030204" pitchFamily="34" charset="0"/>
                <a:ea typeface="Calibri" panose="020F0502020204030204" pitchFamily="34" charset="0"/>
                <a:cs typeface="Times New Roman" panose="02020603050405020304" pitchFamily="18" charset="0"/>
              </a:rPr>
              <a:t>() to determine if bumper switches are open or closed</a:t>
            </a:r>
          </a:p>
          <a:p>
            <a:pPr marL="457200" lvl="1">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https://docs.arduino.cc/language-reference/en/functions/digital-io/digitalread/</a:t>
            </a:r>
          </a:p>
          <a:p>
            <a:pPr marL="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614164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C629-52E8-5D14-C2D8-CA6FD6AEDCB9}"/>
              </a:ext>
            </a:extLst>
          </p:cNvPr>
          <p:cNvSpPr>
            <a:spLocks noGrp="1"/>
          </p:cNvSpPr>
          <p:nvPr>
            <p:ph type="title"/>
          </p:nvPr>
        </p:nvSpPr>
        <p:spPr/>
        <p:txBody>
          <a:bodyPr/>
          <a:lstStyle/>
          <a:p>
            <a:r>
              <a:rPr lang="en-US" dirty="0"/>
              <a:t>Example Program, initializing global variables for pin numbers for Motor Shield Rev 3</a:t>
            </a:r>
          </a:p>
        </p:txBody>
      </p:sp>
      <p:sp>
        <p:nvSpPr>
          <p:cNvPr id="3" name="Content Placeholder 2">
            <a:extLst>
              <a:ext uri="{FF2B5EF4-FFF2-40B4-BE49-F238E27FC236}">
                <a16:creationId xmlns:a16="http://schemas.microsoft.com/office/drawing/2014/main" id="{7EC8DA05-F0A4-2DFF-5881-9DA9E95E2D59}"/>
              </a:ext>
            </a:extLst>
          </p:cNvPr>
          <p:cNvSpPr>
            <a:spLocks noGrp="1"/>
          </p:cNvSpPr>
          <p:nvPr>
            <p:ph idx="1"/>
          </p:nvPr>
        </p:nvSpPr>
        <p:spPr/>
        <p:txBody>
          <a:bodyPr/>
          <a:lstStyle/>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Program: Robot initially off</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Pressing bumper switch BMP0 through BMP5 causes robot to backup and spin.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Use reset to stop robot (program starts over)</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Note: pin 13 used for </a:t>
            </a:r>
            <a:r>
              <a:rPr lang="en-US" sz="1800" dirty="0" err="1">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directionPinB</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latin typeface="Consolas" panose="020B0609020204030204" pitchFamily="49" charset="0"/>
                <a:ea typeface="Times New Roman" panose="02020603050405020304" pitchFamily="18" charset="0"/>
                <a:cs typeface="Times New Roman" panose="02020603050405020304" pitchFamily="18" charset="0"/>
              </a:rPr>
              <a:t>is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also pin for built-in LED LED_BUILTIN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Pins for Channel A connected to left motor (looking from rear of robot)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12</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3</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9</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//Pins for Channel B connected to right motor (looking from rear of robot)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13</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11</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8</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2027264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C629-52E8-5D14-C2D8-CA6FD6AEDCB9}"/>
              </a:ext>
            </a:extLst>
          </p:cNvPr>
          <p:cNvSpPr>
            <a:spLocks noGrp="1"/>
          </p:cNvSpPr>
          <p:nvPr>
            <p:ph type="title"/>
          </p:nvPr>
        </p:nvSpPr>
        <p:spPr/>
        <p:txBody>
          <a:bodyPr/>
          <a:lstStyle/>
          <a:p>
            <a:r>
              <a:rPr lang="en-US" dirty="0"/>
              <a:t>Example Program, initializing global variables for pin numbers for Bumper switches</a:t>
            </a:r>
          </a:p>
        </p:txBody>
      </p:sp>
      <p:sp>
        <p:nvSpPr>
          <p:cNvPr id="3" name="Content Placeholder 2">
            <a:extLst>
              <a:ext uri="{FF2B5EF4-FFF2-40B4-BE49-F238E27FC236}">
                <a16:creationId xmlns:a16="http://schemas.microsoft.com/office/drawing/2014/main" id="{7EC8DA05-F0A4-2DFF-5881-9DA9E95E2D59}"/>
              </a:ext>
            </a:extLst>
          </p:cNvPr>
          <p:cNvSpPr>
            <a:spLocks noGrp="1"/>
          </p:cNvSpPr>
          <p:nvPr>
            <p:ph idx="1"/>
          </p:nvPr>
        </p:nvSpPr>
        <p:spPr/>
        <p:txBody>
          <a:bodyPr/>
          <a:lstStyle/>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//Pins for right Bumper switches (looking from rear of robot)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BMP0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5</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BMP1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4</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BMP2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2</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//Pins for left Bumper switches (looking from rear of robot)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BMP3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6</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BMP4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7</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BMP5 =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10</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045009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C629-52E8-5D14-C2D8-CA6FD6AEDCB9}"/>
              </a:ext>
            </a:extLst>
          </p:cNvPr>
          <p:cNvSpPr>
            <a:spLocks noGrp="1"/>
          </p:cNvSpPr>
          <p:nvPr>
            <p:ph type="title"/>
          </p:nvPr>
        </p:nvSpPr>
        <p:spPr/>
        <p:txBody>
          <a:bodyPr/>
          <a:lstStyle/>
          <a:p>
            <a:r>
              <a:rPr lang="en-US" dirty="0"/>
              <a:t>Example Program, setup(), set up pin directions as outputs for Motor Shield</a:t>
            </a:r>
          </a:p>
        </p:txBody>
      </p:sp>
      <p:sp>
        <p:nvSpPr>
          <p:cNvPr id="3" name="Content Placeholder 2">
            <a:extLst>
              <a:ext uri="{FF2B5EF4-FFF2-40B4-BE49-F238E27FC236}">
                <a16:creationId xmlns:a16="http://schemas.microsoft.com/office/drawing/2014/main" id="{7EC8DA05-F0A4-2DFF-5881-9DA9E95E2D59}"/>
              </a:ext>
            </a:extLst>
          </p:cNvPr>
          <p:cNvSpPr>
            <a:spLocks noGrp="1"/>
          </p:cNvSpPr>
          <p:nvPr>
            <p:ph idx="1"/>
          </p:nvPr>
        </p:nvSpPr>
        <p:spPr/>
        <p:txBody>
          <a:bodyPr/>
          <a:lstStyle/>
          <a:p>
            <a:pPr marL="0" marR="0" indent="0">
              <a:lnSpc>
                <a:spcPts val="1425"/>
              </a:lnSpc>
              <a:spcBef>
                <a:spcPts val="0"/>
              </a:spcBef>
              <a:spcAft>
                <a:spcPts val="0"/>
              </a:spcAft>
              <a:buNone/>
            </a:pP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void</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setup</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//setup() function only executed once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//define pins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OUTPUT</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OUTPUT</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OUTPUT</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OUTPUT</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OUTPUT</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OUTPUT</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ts val="1425"/>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37088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C629-52E8-5D14-C2D8-CA6FD6AEDCB9}"/>
              </a:ext>
            </a:extLst>
          </p:cNvPr>
          <p:cNvSpPr>
            <a:spLocks noGrp="1"/>
          </p:cNvSpPr>
          <p:nvPr>
            <p:ph type="title"/>
          </p:nvPr>
        </p:nvSpPr>
        <p:spPr/>
        <p:txBody>
          <a:bodyPr>
            <a:normAutofit fontScale="90000"/>
          </a:bodyPr>
          <a:lstStyle/>
          <a:p>
            <a:r>
              <a:rPr lang="en-US" dirty="0"/>
              <a:t>Example Program, setup(), set up pin directions as inputs and enable pull-up resistors for Bumper Switches </a:t>
            </a:r>
            <a:r>
              <a:rPr lang="en-US" dirty="0">
                <a:solidFill>
                  <a:srgbClr val="FF0000"/>
                </a:solidFill>
              </a:rPr>
              <a:t>(need schematic for switches?)</a:t>
            </a:r>
          </a:p>
        </p:txBody>
      </p:sp>
      <p:sp>
        <p:nvSpPr>
          <p:cNvPr id="3" name="Content Placeholder 2">
            <a:extLst>
              <a:ext uri="{FF2B5EF4-FFF2-40B4-BE49-F238E27FC236}">
                <a16:creationId xmlns:a16="http://schemas.microsoft.com/office/drawing/2014/main" id="{7EC8DA05-F0A4-2DFF-5881-9DA9E95E2D59}"/>
              </a:ext>
            </a:extLst>
          </p:cNvPr>
          <p:cNvSpPr>
            <a:spLocks noGrp="1"/>
          </p:cNvSpPr>
          <p:nvPr>
            <p:ph idx="1"/>
          </p:nvPr>
        </p:nvSpPr>
        <p:spPr/>
        <p:txBody>
          <a:bodyPr/>
          <a:lstStyle/>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 Bumper switches HIGH when open and LOW when closed. INPUT_PULLUP enables pull-up resistor in microcontroller</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BMP0, INPUT_PULLUP</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BMP1, INPUT_PULLUP</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BMP2, INPUT_PULLUP</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BMP3, INPUT_PULLUP</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BMP4, INPUT_PULLUP</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pinMode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BMP5, INPUT_PULLUP</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ts val="1425"/>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740262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C629-52E8-5D14-C2D8-CA6FD6AEDCB9}"/>
              </a:ext>
            </a:extLst>
          </p:cNvPr>
          <p:cNvSpPr>
            <a:spLocks noGrp="1"/>
          </p:cNvSpPr>
          <p:nvPr>
            <p:ph type="title"/>
          </p:nvPr>
        </p:nvSpPr>
        <p:spPr/>
        <p:txBody>
          <a:bodyPr>
            <a:normAutofit fontScale="90000"/>
          </a:bodyPr>
          <a:lstStyle/>
          <a:p>
            <a:r>
              <a:rPr lang="en-US" dirty="0"/>
              <a:t>Example Program, setup(), set up pins on Motor Shield to prepare to go forward, set </a:t>
            </a:r>
            <a:r>
              <a:rPr lang="en-US" dirty="0" err="1"/>
              <a:t>thebrakes</a:t>
            </a:r>
            <a:r>
              <a:rPr lang="en-US" dirty="0"/>
              <a:t>, and stop motors</a:t>
            </a:r>
            <a:endParaRPr lang="en-US" dirty="0">
              <a:solidFill>
                <a:srgbClr val="FF0000"/>
              </a:solidFill>
            </a:endParaRPr>
          </a:p>
        </p:txBody>
      </p:sp>
      <p:sp>
        <p:nvSpPr>
          <p:cNvPr id="3" name="Content Placeholder 2">
            <a:extLst>
              <a:ext uri="{FF2B5EF4-FFF2-40B4-BE49-F238E27FC236}">
                <a16:creationId xmlns:a16="http://schemas.microsoft.com/office/drawing/2014/main" id="{7EC8DA05-F0A4-2DFF-5881-9DA9E95E2D59}"/>
              </a:ext>
            </a:extLst>
          </p:cNvPr>
          <p:cNvSpPr>
            <a:spLocks noGrp="1"/>
          </p:cNvSpPr>
          <p:nvPr>
            <p:ph idx="1"/>
          </p:nvPr>
        </p:nvSpPr>
        <p:spPr/>
        <p:txBody>
          <a:bodyPr/>
          <a:lstStyle/>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//Write a high state to the direction pins so ready to move forward </a:t>
            </a: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//(Romi wired so bumper switches in front)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p>
          <a:p>
            <a:pPr marL="0" marR="0" indent="0">
              <a:lnSpc>
                <a:spcPts val="1425"/>
              </a:lnSpc>
              <a:spcBef>
                <a:spcPts val="0"/>
              </a:spcBef>
              <a:spcAft>
                <a:spcPts val="0"/>
              </a:spcAft>
              <a:buNone/>
            </a:pPr>
            <a:endParaRPr lang="en-US" sz="1800" dirty="0">
              <a:solidFill>
                <a:srgbClr val="4E5B61"/>
              </a:solidFill>
              <a:latin typeface="Consolas" panose="020B0609020204030204" pitchFamily="49"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//Activate brakes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//Set duty cycle for the motors to 0 (motors not turning) </a:t>
            </a: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//(duty cycle has range 0 to 255)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latin typeface="Consolas" panose="020B0609020204030204" pitchFamily="49" charset="0"/>
                <a:ea typeface="Times New Roman" panose="02020603050405020304" pitchFamily="18" charset="0"/>
                <a:cs typeface="Times New Roman" panose="02020603050405020304" pitchFamily="18" charset="0"/>
              </a:rPr>
              <a:t>End of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setup() function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ts val="1425"/>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ts val="1425"/>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672105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C629-52E8-5D14-C2D8-CA6FD6AEDCB9}"/>
              </a:ext>
            </a:extLst>
          </p:cNvPr>
          <p:cNvSpPr>
            <a:spLocks noGrp="1"/>
          </p:cNvSpPr>
          <p:nvPr>
            <p:ph type="title"/>
          </p:nvPr>
        </p:nvSpPr>
        <p:spPr/>
        <p:txBody>
          <a:bodyPr>
            <a:normAutofit/>
          </a:bodyPr>
          <a:lstStyle/>
          <a:p>
            <a:r>
              <a:rPr lang="en-US" dirty="0"/>
              <a:t>Example Program, loop(), if any bumper switches have been closed, STOP…</a:t>
            </a:r>
            <a:endParaRPr lang="en-US" dirty="0">
              <a:solidFill>
                <a:srgbClr val="FF0000"/>
              </a:solidFill>
            </a:endParaRPr>
          </a:p>
        </p:txBody>
      </p:sp>
      <p:sp>
        <p:nvSpPr>
          <p:cNvPr id="3" name="Content Placeholder 2">
            <a:extLst>
              <a:ext uri="{FF2B5EF4-FFF2-40B4-BE49-F238E27FC236}">
                <a16:creationId xmlns:a16="http://schemas.microsoft.com/office/drawing/2014/main" id="{7EC8DA05-F0A4-2DFF-5881-9DA9E95E2D59}"/>
              </a:ext>
            </a:extLst>
          </p:cNvPr>
          <p:cNvSpPr>
            <a:spLocks noGrp="1"/>
          </p:cNvSpPr>
          <p:nvPr>
            <p:ph idx="1"/>
          </p:nvPr>
        </p:nvSpPr>
        <p:spPr/>
        <p:txBody>
          <a:bodyPr/>
          <a:lstStyle/>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979D"/>
                </a:solidFill>
                <a:effectLst/>
                <a:latin typeface="Consolas" panose="020B0609020204030204" pitchFamily="49" charset="0"/>
                <a:ea typeface="Times New Roman" panose="02020603050405020304" pitchFamily="18" charset="0"/>
                <a:cs typeface="Times New Roman" panose="02020603050405020304" pitchFamily="18" charset="0"/>
              </a:rPr>
              <a:t>void</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loop</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//loop() function will continuously repeat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latin typeface="Consolas" panose="020B0609020204030204" pitchFamily="49" charset="0"/>
                <a:ea typeface="Times New Roman" panose="02020603050405020304" pitchFamily="18" charset="0"/>
                <a:cs typeface="Times New Roman" panose="02020603050405020304" pitchFamily="18" charset="0"/>
              </a:rPr>
              <a:t>execute statements inside if() statement if any switches are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closed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728E00"/>
                </a:solidFill>
                <a:effectLst/>
                <a:latin typeface="Consolas" panose="020B0609020204030204" pitchFamily="49" charset="0"/>
                <a:ea typeface="Times New Roman" panose="02020603050405020304" pitchFamily="18" charset="0"/>
                <a:cs typeface="Times New Roman" panose="02020603050405020304" pitchFamily="18" charset="0"/>
              </a:rPr>
              <a:t>if</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digitalRead</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digitalRead</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BMP1</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digitalRead</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BMP2</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digitalRead</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BMP3</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digitalRead</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BMP4</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digitalRead</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BMP5</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//STOP</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//activate brakes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ts val="1425"/>
              </a:lnSpc>
              <a:spcBef>
                <a:spcPts val="0"/>
              </a:spcBef>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//set work duty for the motor to 0 (motors not turning)</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//(duty cycle has range 0 to 255)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delay</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1000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//Delay in milliseconds (</a:t>
            </a:r>
            <a:r>
              <a:rPr lang="en-US" sz="1800" dirty="0" err="1">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ms</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1000 </a:t>
            </a:r>
            <a:r>
              <a:rPr lang="en-US" sz="1800" dirty="0" err="1">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ms</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 1 second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ts val="1425"/>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91033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C629-52E8-5D14-C2D8-CA6FD6AEDCB9}"/>
              </a:ext>
            </a:extLst>
          </p:cNvPr>
          <p:cNvSpPr>
            <a:spLocks noGrp="1"/>
          </p:cNvSpPr>
          <p:nvPr>
            <p:ph type="title"/>
          </p:nvPr>
        </p:nvSpPr>
        <p:spPr/>
        <p:txBody>
          <a:bodyPr>
            <a:normAutofit/>
          </a:bodyPr>
          <a:lstStyle/>
          <a:p>
            <a:r>
              <a:rPr lang="en-US" dirty="0"/>
              <a:t>Example Program, loop(), if any bumper switches have been closed, STOP, REVERSE…</a:t>
            </a:r>
            <a:endParaRPr lang="en-US" dirty="0">
              <a:solidFill>
                <a:srgbClr val="FF0000"/>
              </a:solidFill>
            </a:endParaRPr>
          </a:p>
        </p:txBody>
      </p:sp>
      <p:sp>
        <p:nvSpPr>
          <p:cNvPr id="3" name="Content Placeholder 2">
            <a:extLst>
              <a:ext uri="{FF2B5EF4-FFF2-40B4-BE49-F238E27FC236}">
                <a16:creationId xmlns:a16="http://schemas.microsoft.com/office/drawing/2014/main" id="{7EC8DA05-F0A4-2DFF-5881-9DA9E95E2D59}"/>
              </a:ext>
            </a:extLst>
          </p:cNvPr>
          <p:cNvSpPr>
            <a:spLocks noGrp="1"/>
          </p:cNvSpPr>
          <p:nvPr>
            <p:ph idx="1"/>
          </p:nvPr>
        </p:nvSpPr>
        <p:spPr/>
        <p:txBody>
          <a:bodyPr/>
          <a:lstStyle/>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//REVERSE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//write a low state to the direction pins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//release brakes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//set duty cycle of 50 for the motor (duty cycle has range 0 to 255)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50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50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delay</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500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//Delay in milliseconds (</a:t>
            </a:r>
            <a:r>
              <a:rPr lang="en-US" sz="1800" dirty="0" err="1">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ms</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1000 </a:t>
            </a:r>
            <a:r>
              <a:rPr lang="en-US" sz="1800" dirty="0" err="1">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ms</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 1 second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ts val="1425"/>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540823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A5465-E7CE-3A0E-2598-318D3FB44913}"/>
              </a:ext>
            </a:extLst>
          </p:cNvPr>
          <p:cNvSpPr>
            <a:spLocks noGrp="1"/>
          </p:cNvSpPr>
          <p:nvPr>
            <p:ph type="title"/>
          </p:nvPr>
        </p:nvSpPr>
        <p:spPr/>
        <p:txBody>
          <a:bodyPr>
            <a:normAutofit fontScale="90000"/>
          </a:bodyPr>
          <a:lstStyle/>
          <a:p>
            <a:pPr algn="ctr"/>
            <a:r>
              <a:rPr lang="en-US" b="1" dirty="0"/>
              <a:t>Bachelor of Science in Engineering Technology Degree with a Major in Electronics Engineering Technology (EET)</a:t>
            </a:r>
          </a:p>
        </p:txBody>
      </p:sp>
      <p:sp>
        <p:nvSpPr>
          <p:cNvPr id="3" name="Content Placeholder 2">
            <a:extLst>
              <a:ext uri="{FF2B5EF4-FFF2-40B4-BE49-F238E27FC236}">
                <a16:creationId xmlns:a16="http://schemas.microsoft.com/office/drawing/2014/main" id="{B1C67A53-2481-6EF5-5473-6D280B3D133A}"/>
              </a:ext>
            </a:extLst>
          </p:cNvPr>
          <p:cNvSpPr>
            <a:spLocks noGrp="1"/>
          </p:cNvSpPr>
          <p:nvPr>
            <p:ph idx="1"/>
          </p:nvPr>
        </p:nvSpPr>
        <p:spPr/>
        <p:txBody>
          <a:bodyPr>
            <a:normAutofit lnSpcReduction="10000"/>
          </a:bodyPr>
          <a:lstStyle/>
          <a:p>
            <a:r>
              <a:rPr lang="en-US" dirty="0"/>
              <a:t>For the most up-to-date info, see </a:t>
            </a:r>
            <a:r>
              <a:rPr lang="en-US" dirty="0">
                <a:hlinkClick r:id="rId2">
                  <a:extLst>
                    <a:ext uri="{A12FA001-AC4F-418D-AE19-62706E023703}">
                      <ahyp:hlinkClr xmlns:ahyp="http://schemas.microsoft.com/office/drawing/2018/hyperlinkcolor" val="tx"/>
                    </a:ext>
                  </a:extLst>
                </a:hlinkClick>
              </a:rPr>
              <a:t>catalog page</a:t>
            </a:r>
            <a:endParaRPr lang="en-US" dirty="0"/>
          </a:p>
          <a:p>
            <a:r>
              <a:rPr lang="en-US" dirty="0"/>
              <a:t>Four emphasis areas</a:t>
            </a:r>
          </a:p>
          <a:p>
            <a:pPr lvl="1"/>
            <a:r>
              <a:rPr lang="en-US" dirty="0"/>
              <a:t>Automation</a:t>
            </a:r>
          </a:p>
          <a:p>
            <a:pPr lvl="1"/>
            <a:r>
              <a:rPr lang="en-US" dirty="0"/>
              <a:t>Computer and Embedded Systems (proposed name change: AI + Embedded Systems)</a:t>
            </a:r>
          </a:p>
          <a:p>
            <a:pPr lvl="2"/>
            <a:r>
              <a:rPr lang="en-US" b="0" i="0" u="none" strike="noStrike" dirty="0">
                <a:effectLst/>
                <a:latin typeface="Noto Sans" panose="020B0502040504020204" pitchFamily="34" charset="0"/>
                <a:hlinkClick r:id="rId2">
                  <a:extLst>
                    <a:ext uri="{A12FA001-AC4F-418D-AE19-62706E023703}">
                      <ahyp:hlinkClr xmlns:ahyp="http://schemas.microsoft.com/office/drawing/2018/hyperlinkcolor" val="tx"/>
                    </a:ext>
                  </a:extLst>
                </a:hlinkClick>
              </a:rPr>
              <a:t>EET-449</a:t>
            </a:r>
            <a:r>
              <a:rPr lang="en-US" b="0" i="0" dirty="0">
                <a:effectLst/>
                <a:latin typeface="Noto Sans" panose="020B0502040504020204" pitchFamily="34" charset="0"/>
              </a:rPr>
              <a:t> Programmable Logic Devices (3 hours)</a:t>
            </a:r>
          </a:p>
          <a:p>
            <a:pPr lvl="2"/>
            <a:r>
              <a:rPr lang="en-US" b="0" i="0" u="none" strike="noStrike" dirty="0">
                <a:effectLst/>
                <a:latin typeface="Noto Sans" panose="020B0502040504020204" pitchFamily="34" charset="0"/>
                <a:hlinkClick r:id="rId2">
                  <a:extLst>
                    <a:ext uri="{A12FA001-AC4F-418D-AE19-62706E023703}">
                      <ahyp:hlinkClr xmlns:ahyp="http://schemas.microsoft.com/office/drawing/2018/hyperlinkcolor" val="tx"/>
                    </a:ext>
                  </a:extLst>
                </a:hlinkClick>
              </a:rPr>
              <a:t>EET-549</a:t>
            </a:r>
            <a:r>
              <a:rPr lang="en-US" b="0" i="0" dirty="0">
                <a:effectLst/>
                <a:latin typeface="Noto Sans" panose="020B0502040504020204" pitchFamily="34" charset="0"/>
              </a:rPr>
              <a:t> Advanced Microcontrollers (3 hours)</a:t>
            </a:r>
          </a:p>
          <a:p>
            <a:pPr lvl="2"/>
            <a:r>
              <a:rPr lang="en-US" b="0" i="0" u="none" strike="noStrike" dirty="0">
                <a:effectLst/>
                <a:latin typeface="Noto Sans" panose="020B0502040504020204" pitchFamily="34" charset="0"/>
                <a:hlinkClick r:id="rId2">
                  <a:extLst>
                    <a:ext uri="{A12FA001-AC4F-418D-AE19-62706E023703}">
                      <ahyp:hlinkClr xmlns:ahyp="http://schemas.microsoft.com/office/drawing/2018/hyperlinkcolor" val="tx"/>
                    </a:ext>
                  </a:extLst>
                </a:hlinkClick>
              </a:rPr>
              <a:t>EET-647</a:t>
            </a:r>
            <a:r>
              <a:rPr lang="en-US" b="0" i="0" dirty="0">
                <a:effectLst/>
                <a:latin typeface="Noto Sans" panose="020B0502040504020204" pitchFamily="34" charset="0"/>
              </a:rPr>
              <a:t> Digital Signal Processing (3 hours)</a:t>
            </a:r>
          </a:p>
          <a:p>
            <a:pPr lvl="2"/>
            <a:r>
              <a:rPr lang="en-US" dirty="0"/>
              <a:t>An additional upper division, above 300 level, Electronics Engineering Technology emphasis area.</a:t>
            </a:r>
          </a:p>
          <a:p>
            <a:pPr lvl="1"/>
            <a:r>
              <a:rPr lang="en-US" dirty="0"/>
              <a:t>Power Systems</a:t>
            </a:r>
          </a:p>
          <a:p>
            <a:pPr lvl="1"/>
            <a:r>
              <a:rPr lang="en-US" dirty="0"/>
              <a:t>Custom</a:t>
            </a:r>
            <a:endParaRPr lang="en-US" b="0" i="0" u="none" strike="noStrike" dirty="0">
              <a:solidFill>
                <a:srgbClr val="D91734"/>
              </a:solidFill>
              <a:effectLst/>
              <a:latin typeface="Noto Sans" panose="020B0502040504020204" pitchFamily="34" charset="0"/>
            </a:endParaRPr>
          </a:p>
          <a:p>
            <a:endParaRPr lang="en-US" b="0" i="0" dirty="0">
              <a:solidFill>
                <a:srgbClr val="434345"/>
              </a:solidFill>
              <a:effectLst/>
              <a:latin typeface="Noto Sans" panose="020B0502040504020204" pitchFamily="34" charset="0"/>
            </a:endParaRPr>
          </a:p>
          <a:p>
            <a:pPr lvl="1"/>
            <a:endParaRPr lang="en-US" b="0" i="0" dirty="0">
              <a:solidFill>
                <a:srgbClr val="434345"/>
              </a:solidFill>
              <a:effectLst/>
              <a:latin typeface="Noto Sans" panose="020B0502040204020203" pitchFamily="34" charset="0"/>
            </a:endParaRPr>
          </a:p>
          <a:p>
            <a:pPr lvl="1"/>
            <a:endParaRPr lang="en-US" dirty="0"/>
          </a:p>
          <a:p>
            <a:pPr lvl="1"/>
            <a:endParaRPr lang="en-US" dirty="0"/>
          </a:p>
        </p:txBody>
      </p:sp>
    </p:spTree>
    <p:extLst>
      <p:ext uri="{BB962C8B-B14F-4D97-AF65-F5344CB8AC3E}">
        <p14:creationId xmlns:p14="http://schemas.microsoft.com/office/powerpoint/2010/main" val="8169764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C629-52E8-5D14-C2D8-CA6FD6AEDCB9}"/>
              </a:ext>
            </a:extLst>
          </p:cNvPr>
          <p:cNvSpPr>
            <a:spLocks noGrp="1"/>
          </p:cNvSpPr>
          <p:nvPr>
            <p:ph type="title"/>
          </p:nvPr>
        </p:nvSpPr>
        <p:spPr/>
        <p:txBody>
          <a:bodyPr>
            <a:normAutofit fontScale="90000"/>
          </a:bodyPr>
          <a:lstStyle/>
          <a:p>
            <a:r>
              <a:rPr lang="en-US" dirty="0"/>
              <a:t>Example Program, loop(), if any bumper switches have been closed, STOP, REVERSE, STOP, </a:t>
            </a:r>
            <a:endParaRPr lang="en-US" dirty="0">
              <a:solidFill>
                <a:srgbClr val="FF0000"/>
              </a:solidFill>
            </a:endParaRPr>
          </a:p>
        </p:txBody>
      </p:sp>
      <p:sp>
        <p:nvSpPr>
          <p:cNvPr id="3" name="Content Placeholder 2">
            <a:extLst>
              <a:ext uri="{FF2B5EF4-FFF2-40B4-BE49-F238E27FC236}">
                <a16:creationId xmlns:a16="http://schemas.microsoft.com/office/drawing/2014/main" id="{7EC8DA05-F0A4-2DFF-5881-9DA9E95E2D59}"/>
              </a:ext>
            </a:extLst>
          </p:cNvPr>
          <p:cNvSpPr>
            <a:spLocks noGrp="1"/>
          </p:cNvSpPr>
          <p:nvPr>
            <p:ph idx="1"/>
          </p:nvPr>
        </p:nvSpPr>
        <p:spPr/>
        <p:txBody>
          <a:bodyPr/>
          <a:lstStyle/>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//STOP</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//activate brakes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//set duty cycle for the motor to 0 (motors not turning) </a:t>
            </a:r>
          </a:p>
          <a:p>
            <a:pPr marL="0" indent="0">
              <a:lnSpc>
                <a:spcPts val="1425"/>
              </a:lnSpc>
              <a:spcBef>
                <a:spcPts val="0"/>
              </a:spcBef>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//(duty cycle has range 0 to 255)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delay</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1000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//Delay in milliseconds (</a:t>
            </a:r>
            <a:r>
              <a:rPr lang="en-US" sz="1800" dirty="0" err="1">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ms</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1000 </a:t>
            </a:r>
            <a:r>
              <a:rPr lang="en-US" sz="1800" dirty="0" err="1">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ms</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 1 second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ts val="1425"/>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1212228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C629-52E8-5D14-C2D8-CA6FD6AEDCB9}"/>
              </a:ext>
            </a:extLst>
          </p:cNvPr>
          <p:cNvSpPr>
            <a:spLocks noGrp="1"/>
          </p:cNvSpPr>
          <p:nvPr>
            <p:ph type="title"/>
          </p:nvPr>
        </p:nvSpPr>
        <p:spPr/>
        <p:txBody>
          <a:bodyPr>
            <a:normAutofit fontScale="90000"/>
          </a:bodyPr>
          <a:lstStyle/>
          <a:p>
            <a:r>
              <a:rPr lang="en-US" dirty="0"/>
              <a:t>Example Program, loop(), if any bumper switches have been closed, STOP, REVERSE, STOP, SPIN CLOCKWISE,… </a:t>
            </a:r>
            <a:endParaRPr lang="en-US" dirty="0">
              <a:solidFill>
                <a:srgbClr val="FF0000"/>
              </a:solidFill>
            </a:endParaRPr>
          </a:p>
        </p:txBody>
      </p:sp>
      <p:sp>
        <p:nvSpPr>
          <p:cNvPr id="3" name="Content Placeholder 2">
            <a:extLst>
              <a:ext uri="{FF2B5EF4-FFF2-40B4-BE49-F238E27FC236}">
                <a16:creationId xmlns:a16="http://schemas.microsoft.com/office/drawing/2014/main" id="{7EC8DA05-F0A4-2DFF-5881-9DA9E95E2D59}"/>
              </a:ext>
            </a:extLst>
          </p:cNvPr>
          <p:cNvSpPr>
            <a:spLocks noGrp="1"/>
          </p:cNvSpPr>
          <p:nvPr>
            <p:ph idx="1"/>
          </p:nvPr>
        </p:nvSpPr>
        <p:spPr/>
        <p:txBody>
          <a:bodyPr/>
          <a:lstStyle/>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//SPIN CLOCKWISE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//write a low to direction pin for right motor (reverse) </a:t>
            </a:r>
          </a:p>
          <a:p>
            <a:pPr marL="0" marR="0" indent="0">
              <a:lnSpc>
                <a:spcPts val="1425"/>
              </a:lnSpc>
              <a:spcBef>
                <a:spcPts val="0"/>
              </a:spcBef>
              <a:spcAft>
                <a:spcPts val="0"/>
              </a:spcAft>
              <a:buNone/>
            </a:pPr>
            <a:r>
              <a:rPr lang="en-US" sz="1800" dirty="0">
                <a:solidFill>
                  <a:srgbClr val="95A5A6"/>
                </a:solidFill>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and a high to direction pin for left motor (forward)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//release brakes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//set duty cycle of 50 for the motor (duty cycle has range 0 to 255)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50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50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delay</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660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//Adjusted this experimentally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ts val="1425"/>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34907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C629-52E8-5D14-C2D8-CA6FD6AEDCB9}"/>
              </a:ext>
            </a:extLst>
          </p:cNvPr>
          <p:cNvSpPr>
            <a:spLocks noGrp="1"/>
          </p:cNvSpPr>
          <p:nvPr>
            <p:ph type="title"/>
          </p:nvPr>
        </p:nvSpPr>
        <p:spPr/>
        <p:txBody>
          <a:bodyPr>
            <a:normAutofit fontScale="90000"/>
          </a:bodyPr>
          <a:lstStyle/>
          <a:p>
            <a:r>
              <a:rPr lang="en-US" dirty="0"/>
              <a:t>Example Program, loop(), if any bumper switches have been closed, STOP, REVERSE, STOP, SPIN CLOCKWISE, STOP, …</a:t>
            </a:r>
            <a:endParaRPr lang="en-US" dirty="0">
              <a:solidFill>
                <a:srgbClr val="FF0000"/>
              </a:solidFill>
            </a:endParaRPr>
          </a:p>
        </p:txBody>
      </p:sp>
      <p:sp>
        <p:nvSpPr>
          <p:cNvPr id="3" name="Content Placeholder 2">
            <a:extLst>
              <a:ext uri="{FF2B5EF4-FFF2-40B4-BE49-F238E27FC236}">
                <a16:creationId xmlns:a16="http://schemas.microsoft.com/office/drawing/2014/main" id="{7EC8DA05-F0A4-2DFF-5881-9DA9E95E2D59}"/>
              </a:ext>
            </a:extLst>
          </p:cNvPr>
          <p:cNvSpPr>
            <a:spLocks noGrp="1"/>
          </p:cNvSpPr>
          <p:nvPr>
            <p:ph idx="1"/>
          </p:nvPr>
        </p:nvSpPr>
        <p:spPr/>
        <p:txBody>
          <a:bodyPr/>
          <a:lstStyle/>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//STOP</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//activate brakes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//Set duty cycle for the motor to 0 (duty cycle has range 0 to 255)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delay</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1000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//Delay in milliseconds (</a:t>
            </a:r>
            <a:r>
              <a:rPr lang="en-US" sz="1800" dirty="0" err="1">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ms</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1000 </a:t>
            </a:r>
            <a:r>
              <a:rPr lang="en-US" sz="1800" dirty="0" err="1">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ms</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 1 second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ts val="1425"/>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703974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C629-52E8-5D14-C2D8-CA6FD6AEDCB9}"/>
              </a:ext>
            </a:extLst>
          </p:cNvPr>
          <p:cNvSpPr>
            <a:spLocks noGrp="1"/>
          </p:cNvSpPr>
          <p:nvPr>
            <p:ph type="title"/>
          </p:nvPr>
        </p:nvSpPr>
        <p:spPr/>
        <p:txBody>
          <a:bodyPr>
            <a:normAutofit fontScale="90000"/>
          </a:bodyPr>
          <a:lstStyle/>
          <a:p>
            <a:r>
              <a:rPr lang="en-US" dirty="0"/>
              <a:t>Example Program, loop(), if any bumper switches have been closed, STOP, REVERSE, STOP, SPIN CLOCKWISE, STOP, and MOVE FORWARD!</a:t>
            </a:r>
            <a:endParaRPr lang="en-US" dirty="0">
              <a:solidFill>
                <a:srgbClr val="FF0000"/>
              </a:solidFill>
            </a:endParaRPr>
          </a:p>
        </p:txBody>
      </p:sp>
      <p:sp>
        <p:nvSpPr>
          <p:cNvPr id="3" name="Content Placeholder 2">
            <a:extLst>
              <a:ext uri="{FF2B5EF4-FFF2-40B4-BE49-F238E27FC236}">
                <a16:creationId xmlns:a16="http://schemas.microsoft.com/office/drawing/2014/main" id="{7EC8DA05-F0A4-2DFF-5881-9DA9E95E2D59}"/>
              </a:ext>
            </a:extLst>
          </p:cNvPr>
          <p:cNvSpPr>
            <a:spLocks noGrp="1"/>
          </p:cNvSpPr>
          <p:nvPr>
            <p:ph idx="1"/>
          </p:nvPr>
        </p:nvSpPr>
        <p:spPr/>
        <p:txBody>
          <a:bodyPr/>
          <a:lstStyle/>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//FORWARD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//Set direction pins high to go forward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directionPinB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HIGH</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//release brakes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digitalWrite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brakePinB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LOW</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//set duty cycle to 50 for the motor (duty cycle has range 0 to 255)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pwmPinA</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50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err="1">
                <a:solidFill>
                  <a:srgbClr val="D35400"/>
                </a:solidFill>
                <a:effectLst/>
                <a:latin typeface="Consolas" panose="020B0609020204030204" pitchFamily="49" charset="0"/>
                <a:ea typeface="Times New Roman" panose="02020603050405020304" pitchFamily="18" charset="0"/>
                <a:cs typeface="Times New Roman" panose="02020603050405020304" pitchFamily="18" charset="0"/>
              </a:rPr>
              <a:t>analogWrite</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err="1">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pwmPinB</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005C5F"/>
                </a:solidFill>
                <a:effectLst/>
                <a:latin typeface="Consolas" panose="020B0609020204030204" pitchFamily="49" charset="0"/>
                <a:ea typeface="Times New Roman" panose="02020603050405020304" pitchFamily="18" charset="0"/>
                <a:cs typeface="Times New Roman" panose="02020603050405020304" pitchFamily="18" charset="0"/>
              </a:rPr>
              <a:t>50</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end of if() statement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ts val="1425"/>
              </a:lnSpc>
              <a:spcBef>
                <a:spcPts val="0"/>
              </a:spcBef>
              <a:spcAft>
                <a:spcPts val="0"/>
              </a:spcAft>
              <a:buNone/>
            </a:pPr>
            <a:r>
              <a:rPr lang="en-US" sz="1800" dirty="0">
                <a:solidFill>
                  <a:srgbClr val="4E5B61"/>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434F54"/>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dirty="0">
                <a:solidFill>
                  <a:srgbClr val="95A5A6"/>
                </a:solidFill>
                <a:latin typeface="Consolas" panose="020B0609020204030204" pitchFamily="49" charset="0"/>
                <a:ea typeface="Times New Roman" panose="02020603050405020304" pitchFamily="18" charset="0"/>
                <a:cs typeface="Times New Roman" panose="02020603050405020304" pitchFamily="18" charset="0"/>
              </a:rPr>
              <a:t>end of </a:t>
            </a:r>
            <a:r>
              <a:rPr lang="en-US" sz="1800" dirty="0">
                <a:solidFill>
                  <a:srgbClr val="95A5A6"/>
                </a:solidFill>
                <a:effectLst/>
                <a:latin typeface="Consolas" panose="020B0609020204030204" pitchFamily="49" charset="0"/>
                <a:ea typeface="Times New Roman" panose="02020603050405020304" pitchFamily="18" charset="0"/>
                <a:cs typeface="Times New Roman" panose="02020603050405020304" pitchFamily="18" charset="0"/>
              </a:rPr>
              <a:t>loop() function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ts val="1425"/>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785961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26D3B-D538-AF19-CC5E-AEC229F5BBC1}"/>
              </a:ext>
            </a:extLst>
          </p:cNvPr>
          <p:cNvSpPr>
            <a:spLocks noGrp="1"/>
          </p:cNvSpPr>
          <p:nvPr>
            <p:ph type="title"/>
          </p:nvPr>
        </p:nvSpPr>
        <p:spPr/>
        <p:txBody>
          <a:bodyPr/>
          <a:lstStyle/>
          <a:p>
            <a:r>
              <a:rPr lang="en-US" dirty="0"/>
              <a:t>Future possibilities</a:t>
            </a:r>
          </a:p>
        </p:txBody>
      </p:sp>
      <p:sp>
        <p:nvSpPr>
          <p:cNvPr id="3" name="Content Placeholder 2">
            <a:extLst>
              <a:ext uri="{FF2B5EF4-FFF2-40B4-BE49-F238E27FC236}">
                <a16:creationId xmlns:a16="http://schemas.microsoft.com/office/drawing/2014/main" id="{4D2D7A33-B288-C660-E795-5F786DE60601}"/>
              </a:ext>
            </a:extLst>
          </p:cNvPr>
          <p:cNvSpPr>
            <a:spLocks noGrp="1"/>
          </p:cNvSpPr>
          <p:nvPr>
            <p:ph idx="1"/>
          </p:nvPr>
        </p:nvSpPr>
        <p:spPr/>
        <p:txBody>
          <a:bodyPr/>
          <a:lstStyle/>
          <a:p>
            <a:r>
              <a:rPr lang="en-US" dirty="0"/>
              <a:t>Use motor encoders</a:t>
            </a:r>
          </a:p>
          <a:p>
            <a:r>
              <a:rPr lang="en-US" dirty="0"/>
              <a:t>Investigate less expensive motor drivers from </a:t>
            </a:r>
            <a:r>
              <a:rPr lang="en-US" dirty="0" err="1"/>
              <a:t>Pololu</a:t>
            </a:r>
            <a:endParaRPr lang="en-US" dirty="0"/>
          </a:p>
          <a:p>
            <a:r>
              <a:rPr lang="en-US" dirty="0"/>
              <a:t>Teacher Workshop?</a:t>
            </a:r>
          </a:p>
          <a:p>
            <a:r>
              <a:rPr lang="en-US" dirty="0"/>
              <a:t>Artificial Intelligence with camera</a:t>
            </a:r>
          </a:p>
          <a:p>
            <a:r>
              <a:rPr lang="en-US" dirty="0"/>
              <a:t>Instead of Arduino UNO, use field programmable gate array (FPGA)</a:t>
            </a:r>
          </a:p>
        </p:txBody>
      </p:sp>
    </p:spTree>
    <p:extLst>
      <p:ext uri="{BB962C8B-B14F-4D97-AF65-F5344CB8AC3E}">
        <p14:creationId xmlns:p14="http://schemas.microsoft.com/office/powerpoint/2010/main" val="12729049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EB6B9-EA9E-4B6B-9BBF-B29F93354FC1}"/>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F0054930-854C-4664-B28B-D2918E87CFB7}"/>
              </a:ext>
            </a:extLst>
          </p:cNvPr>
          <p:cNvSpPr>
            <a:spLocks noGrp="1"/>
          </p:cNvSpPr>
          <p:nvPr>
            <p:ph idx="1"/>
          </p:nvPr>
        </p:nvSpPr>
        <p:spPr/>
        <p:txBody>
          <a:bodyPr>
            <a:normAutofit fontScale="85000" lnSpcReduction="20000"/>
          </a:bodyPr>
          <a:lstStyle/>
          <a:p>
            <a:pPr marL="0" marR="0" indent="0">
              <a:lnSpc>
                <a:spcPct val="115000"/>
              </a:lnSpc>
              <a:spcBef>
                <a:spcPts val="0"/>
              </a:spcBef>
              <a:spcAft>
                <a:spcPts val="800"/>
              </a:spcAft>
              <a:buNone/>
            </a:pPr>
            <a:r>
              <a:rPr lang="en-US" sz="1800" kern="100" dirty="0">
                <a:effectLst/>
                <a:latin typeface="Aptos"/>
                <a:ea typeface="Aptos"/>
                <a:cs typeface="Times New Roman" panose="02020603050405020304" pitchFamily="18" charset="0"/>
              </a:rPr>
              <a:t>[1] Bring Your Projects to Life with Arduino Software, </a:t>
            </a:r>
            <a:r>
              <a:rPr lang="en-US" sz="1800" u="sng" kern="100" dirty="0">
                <a:solidFill>
                  <a:srgbClr val="467886"/>
                </a:solidFill>
                <a:effectLst/>
                <a:latin typeface="Aptos"/>
                <a:ea typeface="Aptos"/>
                <a:cs typeface="Times New Roman" panose="02020603050405020304" pitchFamily="18" charset="0"/>
                <a:hlinkClick r:id="rId2"/>
              </a:rPr>
              <a:t>https://www.arduino.cc/en/software/</a:t>
            </a:r>
            <a:endParaRPr lang="en-US" sz="1800" kern="100" dirty="0">
              <a:effectLst/>
              <a:latin typeface="Aptos"/>
              <a:ea typeface="Aptos"/>
              <a:cs typeface="Times New Roman" panose="02020603050405020304" pitchFamily="18" charset="0"/>
            </a:endParaRPr>
          </a:p>
          <a:p>
            <a:pPr marL="0" marR="0" indent="0">
              <a:lnSpc>
                <a:spcPct val="115000"/>
              </a:lnSpc>
              <a:spcBef>
                <a:spcPts val="0"/>
              </a:spcBef>
              <a:spcAft>
                <a:spcPts val="800"/>
              </a:spcAft>
              <a:buNone/>
            </a:pPr>
            <a:r>
              <a:rPr lang="en-US" sz="1800" kern="100" dirty="0">
                <a:effectLst/>
                <a:latin typeface="Aptos"/>
                <a:ea typeface="Aptos"/>
                <a:cs typeface="Times New Roman" panose="02020603050405020304" pitchFamily="18" charset="0"/>
              </a:rPr>
              <a:t>[2] Arduino Certification, </a:t>
            </a:r>
            <a:r>
              <a:rPr lang="en-US" sz="1800" u="sng" kern="100" dirty="0">
                <a:solidFill>
                  <a:srgbClr val="467886"/>
                </a:solidFill>
                <a:effectLst/>
                <a:latin typeface="Aptos"/>
                <a:ea typeface="Aptos"/>
                <a:cs typeface="Times New Roman" panose="02020603050405020304" pitchFamily="18" charset="0"/>
                <a:hlinkClick r:id="rId3"/>
              </a:rPr>
              <a:t>https://www.arduino.cc/education/certification/</a:t>
            </a:r>
            <a:endParaRPr lang="en-US" sz="1800" kern="100" dirty="0">
              <a:effectLst/>
              <a:latin typeface="Aptos"/>
              <a:ea typeface="Aptos"/>
              <a:cs typeface="Times New Roman" panose="02020603050405020304" pitchFamily="18" charset="0"/>
            </a:endParaRPr>
          </a:p>
          <a:p>
            <a:pPr marL="0" marR="0" indent="0">
              <a:lnSpc>
                <a:spcPct val="115000"/>
              </a:lnSpc>
              <a:spcBef>
                <a:spcPts val="0"/>
              </a:spcBef>
              <a:spcAft>
                <a:spcPts val="800"/>
              </a:spcAft>
              <a:buNone/>
            </a:pPr>
            <a:r>
              <a:rPr lang="en-US" sz="1800" kern="100" dirty="0">
                <a:effectLst/>
                <a:latin typeface="Aptos"/>
                <a:ea typeface="Aptos"/>
                <a:cs typeface="Times New Roman" panose="02020603050405020304" pitchFamily="18" charset="0"/>
              </a:rPr>
              <a:t>[3] Arduino Starter Kit, </a:t>
            </a:r>
            <a:r>
              <a:rPr lang="en-US" sz="1800" u="sng" kern="100" dirty="0">
                <a:solidFill>
                  <a:srgbClr val="467886"/>
                </a:solidFill>
                <a:effectLst/>
                <a:latin typeface="Aptos"/>
                <a:ea typeface="Aptos"/>
                <a:cs typeface="Times New Roman" panose="02020603050405020304" pitchFamily="18" charset="0"/>
                <a:hlinkClick r:id="rId4"/>
              </a:rPr>
              <a:t>https://store.arduino.cc/products/arduino-starter-kit-multi-language</a:t>
            </a:r>
            <a:endParaRPr lang="en-US" sz="1800" kern="100" dirty="0">
              <a:effectLst/>
              <a:latin typeface="Aptos"/>
              <a:ea typeface="Aptos"/>
              <a:cs typeface="Times New Roman" panose="02020603050405020304" pitchFamily="18" charset="0"/>
            </a:endParaRPr>
          </a:p>
          <a:p>
            <a:pPr marL="0" marR="0" indent="0">
              <a:lnSpc>
                <a:spcPct val="115000"/>
              </a:lnSpc>
              <a:spcBef>
                <a:spcPts val="0"/>
              </a:spcBef>
              <a:spcAft>
                <a:spcPts val="800"/>
              </a:spcAft>
              <a:buNone/>
            </a:pPr>
            <a:r>
              <a:rPr lang="en-US" sz="1800" kern="100" dirty="0">
                <a:effectLst/>
                <a:latin typeface="Aptos"/>
                <a:ea typeface="Aptos"/>
                <a:cs typeface="Times New Roman" panose="02020603050405020304" pitchFamily="18" charset="0"/>
              </a:rPr>
              <a:t>[4] </a:t>
            </a:r>
            <a:r>
              <a:rPr lang="en-US" sz="1800" kern="100" dirty="0" err="1">
                <a:effectLst/>
                <a:latin typeface="Aptos"/>
                <a:ea typeface="Aptos"/>
                <a:cs typeface="Times New Roman" panose="02020603050405020304" pitchFamily="18" charset="0"/>
              </a:rPr>
              <a:t>Alvik</a:t>
            </a:r>
            <a:r>
              <a:rPr lang="en-US" sz="1800" kern="100" dirty="0">
                <a:effectLst/>
                <a:latin typeface="Aptos"/>
                <a:ea typeface="Aptos"/>
                <a:cs typeface="Times New Roman" panose="02020603050405020304" pitchFamily="18" charset="0"/>
              </a:rPr>
              <a:t> Robot, </a:t>
            </a:r>
            <a:r>
              <a:rPr lang="en-US" sz="1800" u="sng" kern="100" dirty="0">
                <a:solidFill>
                  <a:srgbClr val="467886"/>
                </a:solidFill>
                <a:effectLst/>
                <a:latin typeface="Aptos"/>
                <a:ea typeface="Aptos"/>
                <a:cs typeface="Times New Roman" panose="02020603050405020304" pitchFamily="18" charset="0"/>
                <a:hlinkClick r:id="rId5"/>
              </a:rPr>
              <a:t>https://www.arduino.cc/education/arduino-alvik/</a:t>
            </a:r>
            <a:endParaRPr lang="en-US" sz="1800" kern="100" dirty="0">
              <a:effectLst/>
              <a:latin typeface="Aptos"/>
              <a:ea typeface="Aptos"/>
              <a:cs typeface="Times New Roman" panose="02020603050405020304" pitchFamily="18" charset="0"/>
            </a:endParaRPr>
          </a:p>
          <a:p>
            <a:pPr marL="0" marR="0" indent="0">
              <a:lnSpc>
                <a:spcPct val="115000"/>
              </a:lnSpc>
              <a:spcBef>
                <a:spcPts val="0"/>
              </a:spcBef>
              <a:spcAft>
                <a:spcPts val="800"/>
              </a:spcAft>
              <a:buNone/>
            </a:pPr>
            <a:r>
              <a:rPr lang="en-US" sz="1800" kern="100" dirty="0">
                <a:effectLst/>
                <a:latin typeface="Aptos"/>
                <a:ea typeface="Aptos"/>
                <a:cs typeface="Times New Roman" panose="02020603050405020304" pitchFamily="18" charset="0"/>
              </a:rPr>
              <a:t>[5] TI-RSLK MAX Texas Instruments Robotics System Learning Kit User guide, </a:t>
            </a:r>
            <a:r>
              <a:rPr lang="en-US" sz="1800" u="sng" kern="100" dirty="0">
                <a:solidFill>
                  <a:srgbClr val="467886"/>
                </a:solidFill>
                <a:effectLst/>
                <a:latin typeface="Aptos"/>
                <a:ea typeface="Aptos"/>
                <a:cs typeface="Times New Roman" panose="02020603050405020304" pitchFamily="18" charset="0"/>
                <a:hlinkClick r:id="rId6"/>
              </a:rPr>
              <a:t>https://www.ti.com/lit/ml/sekp166/sekp166.pdf</a:t>
            </a:r>
            <a:endParaRPr lang="en-US" sz="1800" kern="100" dirty="0">
              <a:effectLst/>
              <a:latin typeface="Aptos"/>
              <a:ea typeface="Aptos"/>
              <a:cs typeface="Times New Roman" panose="02020603050405020304" pitchFamily="18" charset="0"/>
            </a:endParaRPr>
          </a:p>
          <a:p>
            <a:pPr marL="0" marR="0" indent="0" algn="just">
              <a:lnSpc>
                <a:spcPct val="115000"/>
              </a:lnSpc>
              <a:spcBef>
                <a:spcPts val="0"/>
              </a:spcBef>
              <a:spcAft>
                <a:spcPts val="800"/>
              </a:spcAft>
              <a:buNone/>
            </a:pPr>
            <a:r>
              <a:rPr lang="en-US" sz="1800" kern="100" dirty="0">
                <a:effectLst/>
                <a:latin typeface="Aptos"/>
                <a:ea typeface="Aptos"/>
                <a:cs typeface="Times New Roman" panose="02020603050405020304" pitchFamily="18" charset="0"/>
              </a:rPr>
              <a:t>[6] </a:t>
            </a:r>
            <a:r>
              <a:rPr lang="en-US" sz="1800" kern="100" dirty="0" err="1">
                <a:effectLst/>
                <a:latin typeface="Aptos"/>
                <a:ea typeface="Aptos"/>
                <a:cs typeface="Times New Roman" panose="02020603050405020304" pitchFamily="18" charset="0"/>
              </a:rPr>
              <a:t>Alshammari</a:t>
            </a:r>
            <a:r>
              <a:rPr lang="en-US" sz="1800" kern="100" dirty="0">
                <a:effectLst/>
                <a:latin typeface="Aptos"/>
                <a:ea typeface="Aptos"/>
                <a:cs typeface="Times New Roman" panose="02020603050405020304" pitchFamily="18" charset="0"/>
              </a:rPr>
              <a:t>, B., &amp; Mayer, E., &amp; Woods, Z., &amp; Smith, A., &amp; Hernandez, E., &amp; </a:t>
            </a:r>
            <a:r>
              <a:rPr lang="en-US" sz="1800" kern="100" dirty="0" err="1">
                <a:effectLst/>
                <a:latin typeface="Aptos"/>
                <a:ea typeface="Aptos"/>
                <a:cs typeface="Times New Roman" panose="02020603050405020304" pitchFamily="18" charset="0"/>
              </a:rPr>
              <a:t>Birk</a:t>
            </a:r>
            <a:r>
              <a:rPr lang="en-US" sz="1800" kern="100" dirty="0">
                <a:effectLst/>
                <a:latin typeface="Aptos"/>
                <a:ea typeface="Aptos"/>
                <a:cs typeface="Times New Roman" panose="02020603050405020304" pitchFamily="18" charset="0"/>
              </a:rPr>
              <a:t>, K., &amp; Allison, T., &amp; Brennon, J., &amp; Chase, C., &amp; Kincheloe, B., &amp; </a:t>
            </a:r>
            <a:r>
              <a:rPr lang="en-US" sz="1800" kern="100" dirty="0" err="1">
                <a:effectLst/>
                <a:latin typeface="Aptos"/>
                <a:ea typeface="Aptos"/>
                <a:cs typeface="Times New Roman" panose="02020603050405020304" pitchFamily="18" charset="0"/>
              </a:rPr>
              <a:t>Lenharth</a:t>
            </a:r>
            <a:r>
              <a:rPr lang="en-US" sz="1800" kern="100" dirty="0">
                <a:effectLst/>
                <a:latin typeface="Aptos"/>
                <a:ea typeface="Aptos"/>
                <a:cs typeface="Times New Roman" panose="02020603050405020304" pitchFamily="18" charset="0"/>
              </a:rPr>
              <a:t>, D., &amp; Chandra, K. (2022, August), Introducing Deep Learning on Edge Devices Using A Line Follower Robot Paper presented at 2022 ASEE Annual Conference &amp; Exposition, Minneapolis, MN., </a:t>
            </a:r>
            <a:r>
              <a:rPr lang="en-US" sz="1800" u="sng" kern="100" dirty="0">
                <a:solidFill>
                  <a:srgbClr val="467886"/>
                </a:solidFill>
                <a:effectLst/>
                <a:latin typeface="Aptos"/>
                <a:ea typeface="Aptos"/>
                <a:cs typeface="Times New Roman" panose="02020603050405020304" pitchFamily="18" charset="0"/>
                <a:hlinkClick r:id="rId7"/>
              </a:rPr>
              <a:t>https://peer.asee.org/introducing-deep-learning-on-edge-devices-using-a-line-follower-robot</a:t>
            </a:r>
            <a:endParaRPr lang="en-US" sz="1800" kern="100" dirty="0">
              <a:effectLst/>
              <a:latin typeface="Aptos"/>
              <a:ea typeface="Aptos"/>
              <a:cs typeface="Times New Roman" panose="02020603050405020304" pitchFamily="18" charset="0"/>
            </a:endParaRPr>
          </a:p>
          <a:p>
            <a:pPr marL="0" marR="0" indent="0">
              <a:lnSpc>
                <a:spcPct val="115000"/>
              </a:lnSpc>
              <a:spcBef>
                <a:spcPts val="0"/>
              </a:spcBef>
              <a:spcAft>
                <a:spcPts val="800"/>
              </a:spcAft>
              <a:buNone/>
            </a:pPr>
            <a:r>
              <a:rPr lang="en-US" sz="1800" kern="100" dirty="0">
                <a:effectLst/>
                <a:latin typeface="Aptos"/>
                <a:ea typeface="Aptos"/>
                <a:cs typeface="Times New Roman" panose="02020603050405020304" pitchFamily="18" charset="0"/>
              </a:rPr>
              <a:t>[7] </a:t>
            </a:r>
            <a:r>
              <a:rPr lang="en-US" sz="1800" kern="100" dirty="0" err="1">
                <a:effectLst/>
                <a:latin typeface="Aptos"/>
                <a:ea typeface="Aptos"/>
                <a:cs typeface="Times New Roman" panose="02020603050405020304" pitchFamily="18" charset="0"/>
              </a:rPr>
              <a:t>Romi</a:t>
            </a:r>
            <a:r>
              <a:rPr lang="en-US" sz="1800" kern="100" dirty="0">
                <a:effectLst/>
                <a:latin typeface="Aptos"/>
                <a:ea typeface="Aptos"/>
                <a:cs typeface="Times New Roman" panose="02020603050405020304" pitchFamily="18" charset="0"/>
              </a:rPr>
              <a:t> Chassis and Accessories, </a:t>
            </a:r>
            <a:r>
              <a:rPr lang="en-US" sz="1800" u="sng" kern="100" dirty="0">
                <a:solidFill>
                  <a:srgbClr val="467886"/>
                </a:solidFill>
                <a:effectLst/>
                <a:latin typeface="Aptos"/>
                <a:ea typeface="Aptos"/>
                <a:cs typeface="Times New Roman" panose="02020603050405020304" pitchFamily="18" charset="0"/>
                <a:hlinkClick r:id="rId8"/>
              </a:rPr>
              <a:t>https://www.pololu.com/category/202/romi-chassis-and-accessories</a:t>
            </a:r>
            <a:endParaRPr lang="en-US" sz="1800" kern="100" dirty="0">
              <a:effectLst/>
              <a:latin typeface="Aptos"/>
              <a:ea typeface="Aptos"/>
              <a:cs typeface="Times New Roman" panose="02020603050405020304" pitchFamily="18" charset="0"/>
            </a:endParaRPr>
          </a:p>
          <a:p>
            <a:pPr marL="0" marR="0" indent="0">
              <a:lnSpc>
                <a:spcPct val="115000"/>
              </a:lnSpc>
              <a:spcBef>
                <a:spcPts val="0"/>
              </a:spcBef>
              <a:spcAft>
                <a:spcPts val="800"/>
              </a:spcAft>
              <a:buNone/>
            </a:pPr>
            <a:r>
              <a:rPr lang="en-US" sz="1800" kern="100" dirty="0">
                <a:effectLst/>
                <a:latin typeface="Aptos"/>
                <a:ea typeface="Aptos"/>
                <a:cs typeface="Times New Roman" panose="02020603050405020304" pitchFamily="18" charset="0"/>
              </a:rPr>
              <a:t>[8] Power Distribution Board for </a:t>
            </a:r>
            <a:r>
              <a:rPr lang="en-US" sz="1800" kern="100" dirty="0" err="1">
                <a:effectLst/>
                <a:latin typeface="Aptos"/>
                <a:ea typeface="Aptos"/>
                <a:cs typeface="Times New Roman" panose="02020603050405020304" pitchFamily="18" charset="0"/>
              </a:rPr>
              <a:t>Romi</a:t>
            </a:r>
            <a:r>
              <a:rPr lang="en-US" sz="1800" kern="100" dirty="0">
                <a:effectLst/>
                <a:latin typeface="Aptos"/>
                <a:ea typeface="Aptos"/>
                <a:cs typeface="Times New Roman" panose="02020603050405020304" pitchFamily="18" charset="0"/>
              </a:rPr>
              <a:t> Chassis, </a:t>
            </a:r>
            <a:r>
              <a:rPr lang="en-US" sz="1800" u="sng" kern="100" dirty="0">
                <a:solidFill>
                  <a:srgbClr val="467886"/>
                </a:solidFill>
                <a:effectLst/>
                <a:latin typeface="Aptos"/>
                <a:ea typeface="Aptos"/>
                <a:cs typeface="Times New Roman" panose="02020603050405020304" pitchFamily="18" charset="0"/>
                <a:hlinkClick r:id="rId9"/>
              </a:rPr>
              <a:t>https://www.pololu.com/product/3541</a:t>
            </a:r>
            <a:endParaRPr lang="en-US" sz="1800" kern="100" dirty="0">
              <a:effectLst/>
              <a:latin typeface="Aptos"/>
              <a:ea typeface="Aptos"/>
              <a:cs typeface="Times New Roman" panose="02020603050405020304" pitchFamily="18" charset="0"/>
            </a:endParaRPr>
          </a:p>
          <a:p>
            <a:pPr marL="0" marR="0" indent="0">
              <a:lnSpc>
                <a:spcPct val="115000"/>
              </a:lnSpc>
              <a:spcBef>
                <a:spcPts val="0"/>
              </a:spcBef>
              <a:spcAft>
                <a:spcPts val="800"/>
              </a:spcAft>
              <a:buNone/>
            </a:pPr>
            <a:r>
              <a:rPr lang="en-US" sz="1800" kern="100" dirty="0">
                <a:effectLst/>
                <a:latin typeface="Aptos"/>
                <a:ea typeface="Aptos"/>
                <a:cs typeface="Times New Roman" panose="02020603050405020304" pitchFamily="18" charset="0"/>
              </a:rPr>
              <a:t>[9] Motor Driver and Power Distribution Board for </a:t>
            </a:r>
            <a:r>
              <a:rPr lang="en-US" sz="1800" kern="100" dirty="0" err="1">
                <a:effectLst/>
                <a:latin typeface="Aptos"/>
                <a:ea typeface="Aptos"/>
                <a:cs typeface="Times New Roman" panose="02020603050405020304" pitchFamily="18" charset="0"/>
              </a:rPr>
              <a:t>Romi</a:t>
            </a:r>
            <a:r>
              <a:rPr lang="en-US" sz="1800" kern="100" dirty="0">
                <a:effectLst/>
                <a:latin typeface="Aptos"/>
                <a:ea typeface="Aptos"/>
                <a:cs typeface="Times New Roman" panose="02020603050405020304" pitchFamily="18" charset="0"/>
              </a:rPr>
              <a:t> Chassis, </a:t>
            </a:r>
            <a:r>
              <a:rPr lang="en-US" sz="1800" u="sng" kern="100" dirty="0">
                <a:solidFill>
                  <a:srgbClr val="467886"/>
                </a:solidFill>
                <a:effectLst/>
                <a:latin typeface="Aptos"/>
                <a:ea typeface="Aptos"/>
                <a:cs typeface="Times New Roman" panose="02020603050405020304" pitchFamily="18" charset="0"/>
                <a:hlinkClick r:id="rId10"/>
              </a:rPr>
              <a:t>https://www.pololu.com/product/3543</a:t>
            </a:r>
            <a:endParaRPr lang="en-US" sz="1800" kern="100" dirty="0">
              <a:effectLst/>
              <a:latin typeface="Aptos"/>
              <a:ea typeface="Aptos"/>
              <a:cs typeface="Times New Roman" panose="02020603050405020304" pitchFamily="18" charset="0"/>
            </a:endParaRPr>
          </a:p>
          <a:p>
            <a:pPr marL="0" marR="0" indent="0">
              <a:lnSpc>
                <a:spcPct val="115000"/>
              </a:lnSpc>
              <a:spcBef>
                <a:spcPts val="0"/>
              </a:spcBef>
              <a:spcAft>
                <a:spcPts val="800"/>
              </a:spcAft>
              <a:buNone/>
            </a:pPr>
            <a:r>
              <a:rPr lang="en-US" sz="1800" kern="100" dirty="0">
                <a:effectLst/>
                <a:latin typeface="Aptos"/>
                <a:ea typeface="Aptos"/>
                <a:cs typeface="Times New Roman" panose="02020603050405020304" pitchFamily="18" charset="0"/>
              </a:rPr>
              <a:t>[10] </a:t>
            </a:r>
            <a:r>
              <a:rPr lang="en-US" sz="1800" kern="100" dirty="0" err="1">
                <a:effectLst/>
                <a:latin typeface="Aptos"/>
                <a:ea typeface="Aptos"/>
                <a:cs typeface="Times New Roman" panose="02020603050405020304" pitchFamily="18" charset="0"/>
              </a:rPr>
              <a:t>Romi</a:t>
            </a:r>
            <a:r>
              <a:rPr lang="en-US" sz="1800" kern="100" dirty="0">
                <a:effectLst/>
                <a:latin typeface="Aptos"/>
                <a:ea typeface="Aptos"/>
                <a:cs typeface="Times New Roman" panose="02020603050405020304" pitchFamily="18" charset="0"/>
              </a:rPr>
              <a:t> 32U4 Control Board, </a:t>
            </a:r>
            <a:r>
              <a:rPr lang="en-US" sz="1800" u="sng" kern="100" dirty="0">
                <a:solidFill>
                  <a:srgbClr val="467886"/>
                </a:solidFill>
                <a:effectLst/>
                <a:latin typeface="Aptos"/>
                <a:ea typeface="Aptos"/>
                <a:cs typeface="Times New Roman" panose="02020603050405020304" pitchFamily="18" charset="0"/>
                <a:hlinkClick r:id="rId11"/>
              </a:rPr>
              <a:t>https://www.pololu.com/product/3544</a:t>
            </a:r>
            <a:endParaRPr lang="en-US" sz="1800" kern="100" dirty="0">
              <a:effectLst/>
              <a:latin typeface="Aptos"/>
              <a:ea typeface="Aptos"/>
              <a:cs typeface="Times New Roman" panose="02020603050405020304" pitchFamily="18" charset="0"/>
            </a:endParaRPr>
          </a:p>
          <a:p>
            <a:pPr marL="0" marR="0" indent="0">
              <a:lnSpc>
                <a:spcPct val="115000"/>
              </a:lnSpc>
              <a:spcBef>
                <a:spcPts val="0"/>
              </a:spcBef>
              <a:spcAft>
                <a:spcPts val="800"/>
              </a:spcAft>
              <a:buNone/>
            </a:pPr>
            <a:r>
              <a:rPr lang="en-US" sz="1800" kern="100" dirty="0">
                <a:effectLst/>
                <a:latin typeface="Aptos"/>
                <a:ea typeface="Aptos"/>
                <a:cs typeface="Times New Roman" panose="02020603050405020304" pitchFamily="18" charset="0"/>
              </a:rPr>
              <a:t>[11] Microchip Studio, </a:t>
            </a:r>
            <a:r>
              <a:rPr lang="en-US" sz="1800" u="sng" kern="100" dirty="0">
                <a:solidFill>
                  <a:srgbClr val="467886"/>
                </a:solidFill>
                <a:effectLst/>
                <a:latin typeface="Aptos"/>
                <a:ea typeface="Aptos"/>
                <a:cs typeface="Times New Roman" panose="02020603050405020304" pitchFamily="18" charset="0"/>
                <a:hlinkClick r:id="rId12"/>
              </a:rPr>
              <a:t>https://www.microchip.com/en-us/tools-resources/develop/microchip-studio</a:t>
            </a:r>
            <a:endParaRPr lang="en-US" sz="1800" kern="100" dirty="0">
              <a:effectLst/>
              <a:latin typeface="Aptos"/>
              <a:ea typeface="Aptos"/>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25811351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045A5-4BC7-41FB-B10D-C9D49F77FDDC}"/>
              </a:ext>
            </a:extLst>
          </p:cNvPr>
          <p:cNvSpPr>
            <a:spLocks noGrp="1"/>
          </p:cNvSpPr>
          <p:nvPr>
            <p:ph type="title"/>
          </p:nvPr>
        </p:nvSpPr>
        <p:spPr/>
        <p:txBody>
          <a:bodyPr/>
          <a:lstStyle/>
          <a:p>
            <a:r>
              <a:rPr lang="en-US" dirty="0"/>
              <a:t>Acknowledgments</a:t>
            </a:r>
          </a:p>
        </p:txBody>
      </p:sp>
      <p:sp>
        <p:nvSpPr>
          <p:cNvPr id="3" name="Content Placeholder 2">
            <a:extLst>
              <a:ext uri="{FF2B5EF4-FFF2-40B4-BE49-F238E27FC236}">
                <a16:creationId xmlns:a16="http://schemas.microsoft.com/office/drawing/2014/main" id="{45DDA5EE-EC20-4E9B-B1C4-487E62FBD120}"/>
              </a:ext>
            </a:extLst>
          </p:cNvPr>
          <p:cNvSpPr>
            <a:spLocks noGrp="1"/>
          </p:cNvSpPr>
          <p:nvPr>
            <p:ph idx="1"/>
          </p:nvPr>
        </p:nvSpPr>
        <p:spPr/>
        <p:txBody>
          <a:bodyPr/>
          <a:lstStyle/>
          <a:p>
            <a:r>
              <a:rPr lang="en-US" dirty="0"/>
              <a:t>The 2025 Summer Enhancement Grant was supported by the Langford endowment</a:t>
            </a:r>
          </a:p>
          <a:p>
            <a:r>
              <a:rPr lang="en-US" dirty="0"/>
              <a:t> This material is based upon work supported by the National Aeronautics and Space Administration under Cooperative Agreement No. 80NSSC20M0109. Any opinions, findings, and conclusions or recommendations expressed in this material are those of the author(s) and do not necessarily reflect the views of the National Aeronautics and Space Administration nor of Wichita State University.</a:t>
            </a:r>
          </a:p>
          <a:p>
            <a:r>
              <a:rPr lang="en-US" dirty="0">
                <a:hlinkClick r:id="rId2"/>
              </a:rPr>
              <a:t>Kansas Space Grant Consortium (KSGC) - NASA in Kansas</a:t>
            </a:r>
            <a:endParaRPr lang="en-US" dirty="0"/>
          </a:p>
        </p:txBody>
      </p:sp>
    </p:spTree>
    <p:extLst>
      <p:ext uri="{BB962C8B-B14F-4D97-AF65-F5344CB8AC3E}">
        <p14:creationId xmlns:p14="http://schemas.microsoft.com/office/powerpoint/2010/main" val="23640177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A5465-E7CE-3A0E-2598-318D3FB44913}"/>
              </a:ext>
            </a:extLst>
          </p:cNvPr>
          <p:cNvSpPr>
            <a:spLocks noGrp="1"/>
          </p:cNvSpPr>
          <p:nvPr>
            <p:ph type="title"/>
          </p:nvPr>
        </p:nvSpPr>
        <p:spPr/>
        <p:txBody>
          <a:bodyPr>
            <a:normAutofit fontScale="90000"/>
          </a:bodyPr>
          <a:lstStyle/>
          <a:p>
            <a:pPr algn="ctr"/>
            <a:r>
              <a:rPr lang="en-US" b="1" dirty="0"/>
              <a:t>Bachelor of Science in Engineering Technology Degree with a Major in Electronics Engineering Technology (EET)</a:t>
            </a:r>
          </a:p>
        </p:txBody>
      </p:sp>
      <p:sp>
        <p:nvSpPr>
          <p:cNvPr id="3" name="Content Placeholder 2">
            <a:extLst>
              <a:ext uri="{FF2B5EF4-FFF2-40B4-BE49-F238E27FC236}">
                <a16:creationId xmlns:a16="http://schemas.microsoft.com/office/drawing/2014/main" id="{B1C67A53-2481-6EF5-5473-6D280B3D133A}"/>
              </a:ext>
            </a:extLst>
          </p:cNvPr>
          <p:cNvSpPr>
            <a:spLocks noGrp="1"/>
          </p:cNvSpPr>
          <p:nvPr>
            <p:ph idx="1"/>
          </p:nvPr>
        </p:nvSpPr>
        <p:spPr/>
        <p:txBody>
          <a:bodyPr>
            <a:normAutofit/>
          </a:bodyPr>
          <a:lstStyle/>
          <a:p>
            <a:r>
              <a:rPr lang="en-US" i="0" dirty="0">
                <a:effectLst/>
                <a:hlinkClick r:id="rId2">
                  <a:extLst>
                    <a:ext uri="{A12FA001-AC4F-418D-AE19-62706E023703}">
                      <ahyp:hlinkClr xmlns:ahyp="http://schemas.microsoft.com/office/drawing/2018/hyperlinkcolor" val="tx"/>
                    </a:ext>
                  </a:extLst>
                </a:hlinkClick>
              </a:rPr>
              <a:t>Accelerated Program for Master of Engineering Technology</a:t>
            </a:r>
            <a:endParaRPr lang="en-US" i="0" dirty="0">
              <a:effectLst/>
            </a:endParaRPr>
          </a:p>
          <a:p>
            <a:pPr lvl="1"/>
            <a:r>
              <a:rPr lang="en-US" i="0" dirty="0">
                <a:effectLst/>
              </a:rPr>
              <a:t>Courses can be taken that count towards both EET and </a:t>
            </a:r>
            <a:r>
              <a:rPr lang="en-US" i="0" u="none" strike="noStrike" dirty="0">
                <a:effectLst/>
                <a:hlinkClick r:id="rId3">
                  <a:extLst>
                    <a:ext uri="{A12FA001-AC4F-418D-AE19-62706E023703}">
                      <ahyp:hlinkClr xmlns:ahyp="http://schemas.microsoft.com/office/drawing/2018/hyperlinkcolor" val="tx"/>
                    </a:ext>
                  </a:extLst>
                </a:hlinkClick>
              </a:rPr>
              <a:t>Master of Engineering Technology</a:t>
            </a:r>
            <a:r>
              <a:rPr lang="en-US" i="0" u="none" strike="noStrike" dirty="0">
                <a:effectLst/>
              </a:rPr>
              <a:t> (MET)</a:t>
            </a:r>
          </a:p>
          <a:p>
            <a:pPr lvl="2"/>
            <a:r>
              <a:rPr lang="en-US" b="0" i="0" u="none" strike="noStrike" dirty="0">
                <a:effectLst/>
                <a:latin typeface="Noto Sans" panose="020B0502040504020204" pitchFamily="34" charset="0"/>
                <a:hlinkClick r:id="rId4">
                  <a:extLst>
                    <a:ext uri="{A12FA001-AC4F-418D-AE19-62706E023703}">
                      <ahyp:hlinkClr xmlns:ahyp="http://schemas.microsoft.com/office/drawing/2018/hyperlinkcolor" val="tx"/>
                    </a:ext>
                  </a:extLst>
                </a:hlinkClick>
              </a:rPr>
              <a:t>EET-742</a:t>
            </a:r>
            <a:r>
              <a:rPr lang="en-US" b="0" i="0" dirty="0">
                <a:effectLst/>
                <a:latin typeface="Noto Sans" panose="020B0502040504020204" pitchFamily="34" charset="0"/>
              </a:rPr>
              <a:t> Programmable Logic Devices (3 hours)</a:t>
            </a:r>
          </a:p>
          <a:p>
            <a:pPr lvl="2"/>
            <a:r>
              <a:rPr lang="en-US" b="0" i="0" u="none" strike="noStrike" dirty="0">
                <a:effectLst/>
                <a:latin typeface="Noto Sans" panose="020B0502040504020204" pitchFamily="34" charset="0"/>
                <a:hlinkClick r:id="rId4">
                  <a:extLst>
                    <a:ext uri="{A12FA001-AC4F-418D-AE19-62706E023703}">
                      <ahyp:hlinkClr xmlns:ahyp="http://schemas.microsoft.com/office/drawing/2018/hyperlinkcolor" val="tx"/>
                    </a:ext>
                  </a:extLst>
                </a:hlinkClick>
              </a:rPr>
              <a:t>EET-743</a:t>
            </a:r>
            <a:r>
              <a:rPr lang="en-US" b="0" i="0" dirty="0">
                <a:effectLst/>
                <a:latin typeface="Noto Sans" panose="020B0502040504020204" pitchFamily="34" charset="0"/>
              </a:rPr>
              <a:t> Advanced Engineering Electromagnetics (3 hours)</a:t>
            </a:r>
          </a:p>
          <a:p>
            <a:pPr lvl="2"/>
            <a:r>
              <a:rPr lang="en-US" b="0" i="0" u="none" strike="noStrike" dirty="0">
                <a:effectLst/>
                <a:latin typeface="Noto Sans" panose="020B0502040504020204" pitchFamily="34" charset="0"/>
                <a:hlinkClick r:id="rId4">
                  <a:extLst>
                    <a:ext uri="{A12FA001-AC4F-418D-AE19-62706E023703}">
                      <ahyp:hlinkClr xmlns:ahyp="http://schemas.microsoft.com/office/drawing/2018/hyperlinkcolor" val="tx"/>
                    </a:ext>
                  </a:extLst>
                </a:hlinkClick>
              </a:rPr>
              <a:t>EET-745</a:t>
            </a:r>
            <a:r>
              <a:rPr lang="en-US" b="0" i="0" dirty="0">
                <a:effectLst/>
                <a:latin typeface="Noto Sans" panose="020B0502040504020204" pitchFamily="34" charset="0"/>
              </a:rPr>
              <a:t> Advanced Microprocessor Systems and Applications (3 hours)</a:t>
            </a:r>
          </a:p>
          <a:p>
            <a:r>
              <a:rPr lang="en-US" dirty="0"/>
              <a:t>Minors</a:t>
            </a:r>
          </a:p>
          <a:p>
            <a:pPr lvl="2"/>
            <a:r>
              <a:rPr lang="en-US" i="0" u="none" strike="noStrike" dirty="0">
                <a:effectLst/>
                <a:hlinkClick r:id="rId5">
                  <a:extLst>
                    <a:ext uri="{A12FA001-AC4F-418D-AE19-62706E023703}">
                      <ahyp:hlinkClr xmlns:ahyp="http://schemas.microsoft.com/office/drawing/2018/hyperlinkcolor" val="tx"/>
                    </a:ext>
                  </a:extLst>
                </a:hlinkClick>
              </a:rPr>
              <a:t>Automation Engineering Minor</a:t>
            </a:r>
            <a:endParaRPr lang="en-US" i="0" dirty="0">
              <a:effectLst/>
            </a:endParaRPr>
          </a:p>
          <a:p>
            <a:pPr lvl="2"/>
            <a:r>
              <a:rPr lang="en-US" i="0" u="none" strike="noStrike" dirty="0">
                <a:effectLst/>
                <a:hlinkClick r:id="rId6">
                  <a:extLst>
                    <a:ext uri="{A12FA001-AC4F-418D-AE19-62706E023703}">
                      <ahyp:hlinkClr xmlns:ahyp="http://schemas.microsoft.com/office/drawing/2018/hyperlinkcolor" val="tx"/>
                    </a:ext>
                  </a:extLst>
                </a:hlinkClick>
              </a:rPr>
              <a:t>Electronic Technology Minor</a:t>
            </a:r>
            <a:endParaRPr lang="en-US" i="0" u="none" strike="noStrike" dirty="0">
              <a:effectLst/>
            </a:endParaRPr>
          </a:p>
          <a:p>
            <a:r>
              <a:rPr lang="en-US" dirty="0"/>
              <a:t>Certificates</a:t>
            </a:r>
          </a:p>
          <a:p>
            <a:pPr lvl="2"/>
            <a:r>
              <a:rPr lang="en-US" i="0" u="none" strike="noStrike" dirty="0">
                <a:effectLst/>
                <a:hlinkClick r:id="rId7">
                  <a:extLst>
                    <a:ext uri="{A12FA001-AC4F-418D-AE19-62706E023703}">
                      <ahyp:hlinkClr xmlns:ahyp="http://schemas.microsoft.com/office/drawing/2018/hyperlinkcolor" val="tx"/>
                    </a:ext>
                  </a:extLst>
                </a:hlinkClick>
              </a:rPr>
              <a:t>Automation Certificate</a:t>
            </a:r>
            <a:endParaRPr lang="en-US" i="0" dirty="0">
              <a:effectLst/>
            </a:endParaRPr>
          </a:p>
          <a:p>
            <a:pPr lvl="2"/>
            <a:endParaRPr lang="en-US" b="0" i="0" dirty="0">
              <a:effectLst/>
              <a:latin typeface="Noto Sans" panose="020B0502040504020204" pitchFamily="34" charset="0"/>
            </a:endParaRPr>
          </a:p>
          <a:p>
            <a:pPr lvl="2"/>
            <a:endParaRPr lang="en-US" b="0" i="0" u="none" strike="noStrike" dirty="0">
              <a:solidFill>
                <a:srgbClr val="D91734"/>
              </a:solidFill>
              <a:effectLst/>
              <a:latin typeface="Noto Sans" panose="020B0502040504020204" pitchFamily="34" charset="0"/>
            </a:endParaRPr>
          </a:p>
          <a:p>
            <a:endParaRPr lang="en-US" b="0" i="0" dirty="0">
              <a:solidFill>
                <a:srgbClr val="434345"/>
              </a:solidFill>
              <a:effectLst/>
              <a:latin typeface="Noto Sans" panose="020B0502040504020204" pitchFamily="34" charset="0"/>
            </a:endParaRPr>
          </a:p>
          <a:p>
            <a:pPr lvl="1"/>
            <a:endParaRPr lang="en-US" b="0" i="0" dirty="0">
              <a:solidFill>
                <a:srgbClr val="434345"/>
              </a:solidFill>
              <a:effectLst/>
              <a:latin typeface="Noto Sans" panose="020B0502040204020203" pitchFamily="34" charset="0"/>
            </a:endParaRPr>
          </a:p>
          <a:p>
            <a:pPr lvl="1"/>
            <a:endParaRPr lang="en-US" dirty="0"/>
          </a:p>
          <a:p>
            <a:pPr lvl="1"/>
            <a:endParaRPr lang="en-US" dirty="0"/>
          </a:p>
        </p:txBody>
      </p:sp>
    </p:spTree>
    <p:extLst>
      <p:ext uri="{BB962C8B-B14F-4D97-AF65-F5344CB8AC3E}">
        <p14:creationId xmlns:p14="http://schemas.microsoft.com/office/powerpoint/2010/main" val="3553973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D8578-05A1-76D1-EB01-4546F416E6FF}"/>
              </a:ext>
            </a:extLst>
          </p:cNvPr>
          <p:cNvSpPr>
            <a:spLocks noGrp="1"/>
          </p:cNvSpPr>
          <p:nvPr>
            <p:ph type="title"/>
          </p:nvPr>
        </p:nvSpPr>
        <p:spPr/>
        <p:txBody>
          <a:bodyPr/>
          <a:lstStyle/>
          <a:p>
            <a:r>
              <a:rPr lang="en-US" b="1" dirty="0"/>
              <a:t>Disclaimer</a:t>
            </a:r>
          </a:p>
        </p:txBody>
      </p:sp>
      <p:sp>
        <p:nvSpPr>
          <p:cNvPr id="3" name="Content Placeholder 2">
            <a:extLst>
              <a:ext uri="{FF2B5EF4-FFF2-40B4-BE49-F238E27FC236}">
                <a16:creationId xmlns:a16="http://schemas.microsoft.com/office/drawing/2014/main" id="{20346D56-FB9C-2AA5-C22A-362264304F02}"/>
              </a:ext>
            </a:extLst>
          </p:cNvPr>
          <p:cNvSpPr>
            <a:spLocks noGrp="1"/>
          </p:cNvSpPr>
          <p:nvPr>
            <p:ph idx="1"/>
          </p:nvPr>
        </p:nvSpPr>
        <p:spPr/>
        <p:txBody>
          <a:bodyPr/>
          <a:lstStyle/>
          <a:p>
            <a:r>
              <a:rPr lang="en-US" dirty="0"/>
              <a:t>Note: that this work is experimental and in its preliminary, investigative, and testing phase.</a:t>
            </a:r>
          </a:p>
          <a:p>
            <a:pPr lvl="1"/>
            <a:r>
              <a:rPr lang="en-US" dirty="0"/>
              <a:t>Experienced past issues with “latch-up” in microcontrollers ( </a:t>
            </a:r>
            <a:r>
              <a:rPr lang="en-US" dirty="0">
                <a:hlinkClick r:id="rId2"/>
              </a:rPr>
              <a:t>Latch-up – Wikipedia</a:t>
            </a:r>
            <a:r>
              <a:rPr lang="en-US" dirty="0"/>
              <a:t> )</a:t>
            </a:r>
          </a:p>
          <a:p>
            <a:pPr lvl="2"/>
            <a:r>
              <a:rPr lang="en-US" dirty="0"/>
              <a:t>Microcontroller became hot when voltage applied to input before microcontroller was powered</a:t>
            </a:r>
          </a:p>
          <a:p>
            <a:pPr lvl="1"/>
            <a:r>
              <a:rPr lang="en-US" dirty="0"/>
              <a:t>USB powers motors even if batteries not connected</a:t>
            </a:r>
          </a:p>
          <a:p>
            <a:pPr lvl="1"/>
            <a:r>
              <a:rPr lang="en-US" dirty="0"/>
              <a:t>Exposed battery terminals </a:t>
            </a:r>
          </a:p>
        </p:txBody>
      </p:sp>
    </p:spTree>
    <p:extLst>
      <p:ext uri="{BB962C8B-B14F-4D97-AF65-F5344CB8AC3E}">
        <p14:creationId xmlns:p14="http://schemas.microsoft.com/office/powerpoint/2010/main" val="39272489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ABFDF-219E-4FFC-A89B-DD5ECF2D5CC5}"/>
              </a:ext>
            </a:extLst>
          </p:cNvPr>
          <p:cNvSpPr>
            <a:spLocks noGrp="1"/>
          </p:cNvSpPr>
          <p:nvPr>
            <p:ph type="title"/>
          </p:nvPr>
        </p:nvSpPr>
        <p:spPr/>
        <p:txBody>
          <a:bodyPr/>
          <a:lstStyle/>
          <a:p>
            <a:r>
              <a:rPr lang="en-US" sz="3200" dirty="0">
                <a:effectLst/>
                <a:latin typeface="Aptos"/>
                <a:ea typeface="Aptos"/>
                <a:cs typeface="Times New Roman" panose="02020603050405020304" pitchFamily="18" charset="0"/>
              </a:rPr>
              <a:t>Phase 1a: Arduino Starter Kit</a:t>
            </a:r>
            <a:endParaRPr lang="en-US" dirty="0"/>
          </a:p>
        </p:txBody>
      </p:sp>
      <p:sp>
        <p:nvSpPr>
          <p:cNvPr id="4" name="Text Placeholder 3">
            <a:extLst>
              <a:ext uri="{FF2B5EF4-FFF2-40B4-BE49-F238E27FC236}">
                <a16:creationId xmlns:a16="http://schemas.microsoft.com/office/drawing/2014/main" id="{4BB33133-767D-4CF8-AD86-7556DEF268AA}"/>
              </a:ext>
            </a:extLst>
          </p:cNvPr>
          <p:cNvSpPr>
            <a:spLocks noGrp="1"/>
          </p:cNvSpPr>
          <p:nvPr>
            <p:ph type="body" sz="half" idx="2"/>
          </p:nvPr>
        </p:nvSpPr>
        <p:spPr/>
        <p:txBody>
          <a:bodyPr>
            <a:normAutofit/>
          </a:bodyPr>
          <a:lstStyle/>
          <a:p>
            <a:endParaRPr lang="en-US" sz="1600" dirty="0">
              <a:effectLst/>
              <a:latin typeface="Aptos"/>
              <a:ea typeface="Aptos"/>
              <a:cs typeface="Times New Roman" panose="02020603050405020304" pitchFamily="18" charset="0"/>
            </a:endParaRPr>
          </a:p>
          <a:p>
            <a:r>
              <a:rPr lang="en-US" sz="1800" b="1" u="sng" dirty="0">
                <a:solidFill>
                  <a:srgbClr val="467886"/>
                </a:solidFill>
                <a:effectLst/>
                <a:latin typeface="Aptos"/>
                <a:ea typeface="Aptos"/>
                <a:cs typeface="Times New Roman" panose="02020603050405020304" pitchFamily="18" charset="0"/>
                <a:hlinkClick r:id="rId2"/>
              </a:rPr>
              <a:t>https://store.arduino.cc/products/arduino-starter-kit-multi-language</a:t>
            </a:r>
            <a:endParaRPr lang="en-US" sz="1800" b="1" u="sng" dirty="0">
              <a:solidFill>
                <a:srgbClr val="467886"/>
              </a:solidFill>
              <a:effectLst/>
              <a:latin typeface="Aptos"/>
              <a:ea typeface="Aptos"/>
              <a:cs typeface="Times New Roman" panose="02020603050405020304" pitchFamily="18" charset="0"/>
            </a:endParaRPr>
          </a:p>
          <a:p>
            <a:r>
              <a:rPr lang="en-US" dirty="0">
                <a:latin typeface="Aptos"/>
                <a:ea typeface="Aptos"/>
                <a:cs typeface="Times New Roman" panose="02020603050405020304" pitchFamily="18" charset="0"/>
              </a:rPr>
              <a:t>$88 (price on 11/9/2025)</a:t>
            </a:r>
          </a:p>
          <a:p>
            <a:r>
              <a:rPr lang="en-US" dirty="0">
                <a:latin typeface="Aptos"/>
                <a:ea typeface="Aptos"/>
                <a:cs typeface="Times New Roman" panose="02020603050405020304" pitchFamily="18" charset="0"/>
              </a:rPr>
              <a:t>Videos for projects on YouTube: </a:t>
            </a:r>
            <a:r>
              <a:rPr lang="en-US" dirty="0">
                <a:solidFill>
                  <a:srgbClr val="FF0000"/>
                </a:solidFill>
                <a:latin typeface="Aptos"/>
                <a:ea typeface="Aptos"/>
                <a:cs typeface="Times New Roman" panose="02020603050405020304" pitchFamily="18" charset="0"/>
                <a:hlinkClick r:id="rId3"/>
              </a:rPr>
              <a:t>https://www.youtube.com/playlist?list=PLT6rF_I5kknMU7GQ8yzqpYzr-NbC0fS_4</a:t>
            </a:r>
            <a:endParaRPr lang="en-US" dirty="0">
              <a:solidFill>
                <a:srgbClr val="FF0000"/>
              </a:solidFill>
              <a:latin typeface="Aptos"/>
              <a:ea typeface="Aptos"/>
              <a:cs typeface="Times New Roman" panose="02020603050405020304" pitchFamily="18" charset="0"/>
            </a:endParaRPr>
          </a:p>
          <a:p>
            <a:r>
              <a:rPr lang="en-US" sz="1600" dirty="0">
                <a:effectLst/>
                <a:latin typeface="Aptos"/>
                <a:ea typeface="Aptos"/>
                <a:cs typeface="Times New Roman" panose="02020603050405020304" pitchFamily="18" charset="0"/>
              </a:rPr>
              <a:t>The projects covered the basics of the Arduino Programming Language and the use of the Arduino UNO R3 hardware. </a:t>
            </a:r>
          </a:p>
          <a:p>
            <a:endParaRPr lang="en-US" dirty="0"/>
          </a:p>
        </p:txBody>
      </p:sp>
      <p:pic>
        <p:nvPicPr>
          <p:cNvPr id="5" name="Picture Placeholder 4">
            <a:extLst>
              <a:ext uri="{FF2B5EF4-FFF2-40B4-BE49-F238E27FC236}">
                <a16:creationId xmlns:a16="http://schemas.microsoft.com/office/drawing/2014/main" id="{07085AC4-BF8D-4DA9-B6EF-E37F44DC9CB0}"/>
              </a:ext>
            </a:extLst>
          </p:cNvPr>
          <p:cNvPicPr>
            <a:picLocks noGrp="1"/>
          </p:cNvPicPr>
          <p:nvPr>
            <p:ph type="pic" idx="1"/>
          </p:nvPr>
        </p:nvPicPr>
        <p:blipFill>
          <a:blip r:embed="rId4" cstate="print">
            <a:extLst>
              <a:ext uri="{28A0092B-C50C-407E-A947-70E740481C1C}">
                <a14:useLocalDpi xmlns:a14="http://schemas.microsoft.com/office/drawing/2010/main" val="0"/>
              </a:ext>
            </a:extLst>
          </a:blip>
          <a:srcRect t="1477" b="1477"/>
          <a:stretch>
            <a:fillRect/>
          </a:stretch>
        </p:blipFill>
        <p:spPr bwMode="auto">
          <a:prstGeom prst="rect">
            <a:avLst/>
          </a:prstGeom>
          <a:noFill/>
        </p:spPr>
      </p:pic>
    </p:spTree>
    <p:extLst>
      <p:ext uri="{BB962C8B-B14F-4D97-AF65-F5344CB8AC3E}">
        <p14:creationId xmlns:p14="http://schemas.microsoft.com/office/powerpoint/2010/main" val="1791016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ABFDF-219E-4FFC-A89B-DD5ECF2D5CC5}"/>
              </a:ext>
            </a:extLst>
          </p:cNvPr>
          <p:cNvSpPr>
            <a:spLocks noGrp="1"/>
          </p:cNvSpPr>
          <p:nvPr>
            <p:ph type="title"/>
          </p:nvPr>
        </p:nvSpPr>
        <p:spPr>
          <a:xfrm>
            <a:off x="839788" y="457200"/>
            <a:ext cx="3932237" cy="1043796"/>
          </a:xfrm>
        </p:spPr>
        <p:txBody>
          <a:bodyPr/>
          <a:lstStyle/>
          <a:p>
            <a:r>
              <a:rPr lang="en-US" sz="3200" dirty="0">
                <a:effectLst/>
                <a:latin typeface="Aptos"/>
                <a:ea typeface="Aptos"/>
                <a:cs typeface="Times New Roman" panose="02020603050405020304" pitchFamily="18" charset="0"/>
              </a:rPr>
              <a:t>Phase 1a: Arduino Starter Kit, Parts list</a:t>
            </a:r>
            <a:endParaRPr lang="en-US" dirty="0"/>
          </a:p>
        </p:txBody>
      </p:sp>
      <p:sp>
        <p:nvSpPr>
          <p:cNvPr id="4" name="Text Placeholder 3">
            <a:extLst>
              <a:ext uri="{FF2B5EF4-FFF2-40B4-BE49-F238E27FC236}">
                <a16:creationId xmlns:a16="http://schemas.microsoft.com/office/drawing/2014/main" id="{4BB33133-767D-4CF8-AD86-7556DEF268AA}"/>
              </a:ext>
            </a:extLst>
          </p:cNvPr>
          <p:cNvSpPr>
            <a:spLocks noGrp="1"/>
          </p:cNvSpPr>
          <p:nvPr>
            <p:ph type="body" sz="half" idx="2"/>
          </p:nvPr>
        </p:nvSpPr>
        <p:spPr>
          <a:xfrm>
            <a:off x="839788" y="1613140"/>
            <a:ext cx="3932237" cy="4255848"/>
          </a:xfrm>
        </p:spPr>
        <p:txBody>
          <a:bodyPr>
            <a:normAutofit fontScale="70000" lnSpcReduction="20000"/>
          </a:bodyPr>
          <a:lstStyle/>
          <a:p>
            <a:endParaRPr lang="en-US" sz="1600" dirty="0">
              <a:effectLst/>
              <a:latin typeface="Aptos"/>
              <a:ea typeface="Aptos"/>
              <a:cs typeface="Times New Roman" panose="02020603050405020304" pitchFamily="18" charset="0"/>
            </a:endParaRPr>
          </a:p>
          <a:p>
            <a:r>
              <a:rPr lang="en-US" sz="3200" b="0" i="0" dirty="0">
                <a:solidFill>
                  <a:srgbClr val="000000"/>
                </a:solidFill>
                <a:effectLst/>
              </a:rPr>
              <a:t>Projects Book (170 pages)</a:t>
            </a:r>
            <a:br>
              <a:rPr lang="en-US" sz="3200" dirty="0"/>
            </a:br>
            <a:r>
              <a:rPr lang="en-US" sz="3200" b="0" i="0" u="none" strike="noStrike" dirty="0">
                <a:solidFill>
                  <a:srgbClr val="008184"/>
                </a:solidFill>
                <a:effectLst/>
                <a:hlinkClick r:id="rId2"/>
              </a:rPr>
              <a:t>Arduino Uno</a:t>
            </a:r>
            <a:br>
              <a:rPr lang="en-US" sz="3200" dirty="0"/>
            </a:br>
            <a:r>
              <a:rPr lang="en-US" sz="3200" b="0" i="0" u="none" strike="noStrike" dirty="0">
                <a:solidFill>
                  <a:srgbClr val="008184"/>
                </a:solidFill>
                <a:effectLst/>
                <a:hlinkClick r:id="rId3"/>
              </a:rPr>
              <a:t>USB cable</a:t>
            </a:r>
            <a:br>
              <a:rPr lang="en-US" sz="3200" dirty="0"/>
            </a:br>
            <a:r>
              <a:rPr lang="en-US" sz="3200" b="0" i="0" u="none" strike="noStrike" dirty="0">
                <a:solidFill>
                  <a:srgbClr val="008184"/>
                </a:solidFill>
                <a:effectLst/>
                <a:hlinkClick r:id="rId4"/>
              </a:rPr>
              <a:t>Breadboard 400 points</a:t>
            </a:r>
            <a:br>
              <a:rPr lang="en-US" sz="3200" dirty="0"/>
            </a:br>
            <a:r>
              <a:rPr lang="en-US" sz="3200" b="0" i="0" u="none" strike="noStrike" dirty="0">
                <a:solidFill>
                  <a:srgbClr val="008184"/>
                </a:solidFill>
                <a:effectLst/>
                <a:hlinkClick r:id="rId4"/>
              </a:rPr>
              <a:t>Solid core jumper wires</a:t>
            </a:r>
            <a:r>
              <a:rPr lang="en-US" sz="3200" b="0" i="0" u="none" strike="noStrike" dirty="0">
                <a:solidFill>
                  <a:srgbClr val="008184"/>
                </a:solidFill>
                <a:effectLst/>
              </a:rPr>
              <a:t> (</a:t>
            </a:r>
            <a:r>
              <a:rPr lang="en-US" sz="3200" b="0" i="0" dirty="0">
                <a:solidFill>
                  <a:srgbClr val="000000"/>
                </a:solidFill>
                <a:effectLst/>
              </a:rPr>
              <a:t>70</a:t>
            </a:r>
            <a:r>
              <a:rPr lang="en-US" sz="3200" b="0" i="0" u="none" strike="noStrike" dirty="0">
                <a:solidFill>
                  <a:srgbClr val="008184"/>
                </a:solidFill>
                <a:effectLst/>
              </a:rPr>
              <a:t>)</a:t>
            </a:r>
            <a:br>
              <a:rPr lang="en-US" sz="3200" dirty="0"/>
            </a:br>
            <a:r>
              <a:rPr lang="en-US" sz="3200" b="0" i="0" dirty="0">
                <a:solidFill>
                  <a:srgbClr val="000000"/>
                </a:solidFill>
                <a:effectLst/>
              </a:rPr>
              <a:t>Easy-to-assemble </a:t>
            </a:r>
            <a:r>
              <a:rPr lang="en-US" sz="3200" b="0" i="0" dirty="0">
                <a:effectLst/>
              </a:rPr>
              <a:t>base</a:t>
            </a:r>
            <a:br>
              <a:rPr lang="en-US" sz="3200" dirty="0"/>
            </a:br>
            <a:r>
              <a:rPr lang="en-US" sz="3200" b="0" i="0" u="none" strike="noStrike" dirty="0">
                <a:solidFill>
                  <a:srgbClr val="008184"/>
                </a:solidFill>
                <a:effectLst/>
                <a:hlinkClick r:id="rId5"/>
              </a:rPr>
              <a:t>9v battery snap</a:t>
            </a:r>
            <a:br>
              <a:rPr lang="en-US" sz="3200" dirty="0"/>
            </a:br>
            <a:r>
              <a:rPr lang="en-US" sz="3200" b="0" i="0" u="none" strike="noStrike" dirty="0">
                <a:solidFill>
                  <a:srgbClr val="008184"/>
                </a:solidFill>
                <a:effectLst/>
                <a:hlinkClick r:id="rId6"/>
              </a:rPr>
              <a:t>Stranded jumper wire </a:t>
            </a:r>
            <a:r>
              <a:rPr lang="en-US" sz="3200" b="0" i="0" dirty="0">
                <a:solidFill>
                  <a:srgbClr val="000000"/>
                </a:solidFill>
                <a:effectLst/>
              </a:rPr>
              <a:t>(black)</a:t>
            </a:r>
            <a:br>
              <a:rPr lang="en-US" sz="3200" dirty="0"/>
            </a:br>
            <a:r>
              <a:rPr lang="en-US" sz="3200" dirty="0">
                <a:solidFill>
                  <a:srgbClr val="008184"/>
                </a:solidFill>
                <a:hlinkClick r:id="rId7"/>
              </a:rPr>
              <a:t>Stranded jumper wire</a:t>
            </a:r>
            <a:r>
              <a:rPr lang="en-US" sz="3200" dirty="0">
                <a:solidFill>
                  <a:srgbClr val="008184"/>
                </a:solidFill>
              </a:rPr>
              <a:t> </a:t>
            </a:r>
            <a:r>
              <a:rPr lang="en-US" sz="3200" b="0" i="0" dirty="0">
                <a:solidFill>
                  <a:srgbClr val="000000"/>
                </a:solidFill>
                <a:effectLst/>
              </a:rPr>
              <a:t>(red)</a:t>
            </a:r>
            <a:br>
              <a:rPr lang="en-US" sz="3200" dirty="0"/>
            </a:br>
            <a:r>
              <a:rPr lang="en-US" sz="3200" b="0" i="0" u="none" strike="noStrike" dirty="0">
                <a:solidFill>
                  <a:srgbClr val="008184"/>
                </a:solidFill>
                <a:effectLst/>
                <a:hlinkClick r:id="rId8"/>
              </a:rPr>
              <a:t>Phototransistor</a:t>
            </a:r>
            <a:r>
              <a:rPr lang="en-US" sz="3200" u="none" strike="noStrike" dirty="0">
                <a:solidFill>
                  <a:srgbClr val="000000"/>
                </a:solidFill>
              </a:rPr>
              <a:t> (</a:t>
            </a:r>
            <a:r>
              <a:rPr lang="en-US" sz="3200" b="0" i="0" dirty="0">
                <a:solidFill>
                  <a:srgbClr val="000000"/>
                </a:solidFill>
                <a:effectLst/>
              </a:rPr>
              <a:t>6)</a:t>
            </a:r>
            <a:br>
              <a:rPr lang="en-US" sz="3200" dirty="0"/>
            </a:br>
            <a:r>
              <a:rPr lang="en-US" sz="3200" b="0" i="0" u="none" strike="noStrike" dirty="0">
                <a:solidFill>
                  <a:srgbClr val="008184"/>
                </a:solidFill>
                <a:effectLst/>
                <a:hlinkClick r:id="rId9"/>
              </a:rPr>
              <a:t>Potentiometer 10kOhms</a:t>
            </a:r>
            <a:r>
              <a:rPr lang="en-US" sz="3200" u="none" strike="noStrike" dirty="0">
                <a:solidFill>
                  <a:srgbClr val="000000"/>
                </a:solidFill>
              </a:rPr>
              <a:t> (</a:t>
            </a:r>
            <a:r>
              <a:rPr lang="en-US" sz="3200" b="0" i="0" dirty="0">
                <a:solidFill>
                  <a:srgbClr val="000000"/>
                </a:solidFill>
                <a:effectLst/>
              </a:rPr>
              <a:t>3</a:t>
            </a:r>
            <a:r>
              <a:rPr lang="en-US" sz="3200" dirty="0">
                <a:solidFill>
                  <a:srgbClr val="000000"/>
                </a:solidFill>
              </a:rPr>
              <a:t>)</a:t>
            </a:r>
            <a:br>
              <a:rPr lang="en-US" sz="3200" dirty="0"/>
            </a:br>
            <a:r>
              <a:rPr lang="en-US" sz="3200" b="0" i="0" u="none" strike="noStrike" dirty="0">
                <a:solidFill>
                  <a:srgbClr val="008184"/>
                </a:solidFill>
                <a:effectLst/>
                <a:hlinkClick r:id="rId10"/>
              </a:rPr>
              <a:t>Pushbuttons</a:t>
            </a:r>
            <a:r>
              <a:rPr lang="en-US" sz="3200" u="none" strike="noStrike" dirty="0">
                <a:solidFill>
                  <a:srgbClr val="000000"/>
                </a:solidFill>
              </a:rPr>
              <a:t> (</a:t>
            </a:r>
            <a:r>
              <a:rPr lang="en-US" sz="3200" b="0" i="0" dirty="0">
                <a:solidFill>
                  <a:srgbClr val="000000"/>
                </a:solidFill>
                <a:effectLst/>
              </a:rPr>
              <a:t>10</a:t>
            </a:r>
            <a:r>
              <a:rPr lang="en-US" sz="3200" dirty="0">
                <a:solidFill>
                  <a:srgbClr val="000000"/>
                </a:solidFill>
              </a:rPr>
              <a:t>)</a:t>
            </a:r>
            <a:br>
              <a:rPr lang="en-US" sz="3200" dirty="0"/>
            </a:br>
            <a:r>
              <a:rPr lang="en-US" sz="3200" b="0" i="0" u="none" strike="noStrike" dirty="0">
                <a:solidFill>
                  <a:srgbClr val="008184"/>
                </a:solidFill>
                <a:effectLst/>
                <a:hlinkClick r:id="rId11"/>
              </a:rPr>
              <a:t>Temperature sensor [TMP36]</a:t>
            </a:r>
            <a:br>
              <a:rPr lang="en-US" sz="3200" dirty="0"/>
            </a:br>
            <a:r>
              <a:rPr lang="en-US" sz="3200" b="0" i="0" u="none" strike="noStrike" dirty="0">
                <a:solidFill>
                  <a:srgbClr val="008184"/>
                </a:solidFill>
                <a:effectLst/>
                <a:hlinkClick r:id="rId12"/>
              </a:rPr>
              <a:t>Tilt sensor</a:t>
            </a:r>
            <a:br>
              <a:rPr lang="en-US" sz="3200" dirty="0"/>
            </a:br>
            <a:r>
              <a:rPr lang="en-US" sz="3200" b="0" i="0" u="none" strike="noStrike" dirty="0">
                <a:solidFill>
                  <a:srgbClr val="008184"/>
                </a:solidFill>
                <a:effectLst/>
                <a:hlinkClick r:id="rId13"/>
              </a:rPr>
              <a:t>Alphanumeric LCD (16x2 characters)</a:t>
            </a:r>
            <a:endParaRPr lang="en-US" dirty="0"/>
          </a:p>
        </p:txBody>
      </p:sp>
      <p:pic>
        <p:nvPicPr>
          <p:cNvPr id="5" name="Picture Placeholder 4">
            <a:extLst>
              <a:ext uri="{FF2B5EF4-FFF2-40B4-BE49-F238E27FC236}">
                <a16:creationId xmlns:a16="http://schemas.microsoft.com/office/drawing/2014/main" id="{07085AC4-BF8D-4DA9-B6EF-E37F44DC9CB0}"/>
              </a:ext>
            </a:extLst>
          </p:cNvPr>
          <p:cNvPicPr>
            <a:picLocks noGrp="1"/>
          </p:cNvPicPr>
          <p:nvPr>
            <p:ph type="pic" idx="1"/>
          </p:nvPr>
        </p:nvPicPr>
        <p:blipFill>
          <a:blip r:embed="rId14" cstate="print">
            <a:extLst>
              <a:ext uri="{28A0092B-C50C-407E-A947-70E740481C1C}">
                <a14:useLocalDpi xmlns:a14="http://schemas.microsoft.com/office/drawing/2010/main" val="0"/>
              </a:ext>
            </a:extLst>
          </a:blip>
          <a:srcRect t="1477" b="1477"/>
          <a:stretch>
            <a:fillRect/>
          </a:stretch>
        </p:blipFill>
        <p:spPr bwMode="auto">
          <a:prstGeom prst="rect">
            <a:avLst/>
          </a:prstGeom>
          <a:noFill/>
        </p:spPr>
      </p:pic>
    </p:spTree>
    <p:extLst>
      <p:ext uri="{BB962C8B-B14F-4D97-AF65-F5344CB8AC3E}">
        <p14:creationId xmlns:p14="http://schemas.microsoft.com/office/powerpoint/2010/main" val="33913669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ABFDF-219E-4FFC-A89B-DD5ECF2D5CC5}"/>
              </a:ext>
            </a:extLst>
          </p:cNvPr>
          <p:cNvSpPr>
            <a:spLocks noGrp="1"/>
          </p:cNvSpPr>
          <p:nvPr>
            <p:ph type="title"/>
          </p:nvPr>
        </p:nvSpPr>
        <p:spPr/>
        <p:txBody>
          <a:bodyPr/>
          <a:lstStyle/>
          <a:p>
            <a:r>
              <a:rPr lang="en-US" sz="3200" dirty="0">
                <a:effectLst/>
                <a:latin typeface="Aptos"/>
                <a:ea typeface="Aptos"/>
                <a:cs typeface="Times New Roman" panose="02020603050405020304" pitchFamily="18" charset="0"/>
              </a:rPr>
              <a:t>Phase 1a: Arduino Starter Kit, Parts list (continued)</a:t>
            </a:r>
            <a:endParaRPr lang="en-US" dirty="0"/>
          </a:p>
        </p:txBody>
      </p:sp>
      <p:sp>
        <p:nvSpPr>
          <p:cNvPr id="4" name="Text Placeholder 3">
            <a:extLst>
              <a:ext uri="{FF2B5EF4-FFF2-40B4-BE49-F238E27FC236}">
                <a16:creationId xmlns:a16="http://schemas.microsoft.com/office/drawing/2014/main" id="{4BB33133-767D-4CF8-AD86-7556DEF268AA}"/>
              </a:ext>
            </a:extLst>
          </p:cNvPr>
          <p:cNvSpPr>
            <a:spLocks noGrp="1"/>
          </p:cNvSpPr>
          <p:nvPr>
            <p:ph type="body" sz="half" idx="2"/>
          </p:nvPr>
        </p:nvSpPr>
        <p:spPr/>
        <p:txBody>
          <a:bodyPr>
            <a:normAutofit fontScale="55000" lnSpcReduction="20000"/>
          </a:bodyPr>
          <a:lstStyle/>
          <a:p>
            <a:endParaRPr lang="en-US" dirty="0">
              <a:effectLst/>
              <a:ea typeface="Aptos"/>
              <a:cs typeface="Times New Roman" panose="02020603050405020304" pitchFamily="18" charset="0"/>
            </a:endParaRPr>
          </a:p>
          <a:p>
            <a:r>
              <a:rPr lang="en-US" sz="3600" dirty="0">
                <a:solidFill>
                  <a:srgbClr val="008184"/>
                </a:solidFill>
                <a:hlinkClick r:id="rId2"/>
              </a:rPr>
              <a:t>LED (bright white)</a:t>
            </a:r>
            <a:br>
              <a:rPr lang="en-US" sz="3600" dirty="0"/>
            </a:br>
            <a:r>
              <a:rPr lang="en-US" sz="3600" dirty="0">
                <a:solidFill>
                  <a:srgbClr val="008184"/>
                </a:solidFill>
                <a:hlinkClick r:id="rId3"/>
              </a:rPr>
              <a:t>LED (RGB)</a:t>
            </a:r>
            <a:br>
              <a:rPr lang="en-US" sz="3600" dirty="0"/>
            </a:br>
            <a:r>
              <a:rPr lang="en-US" sz="3600" dirty="0">
                <a:solidFill>
                  <a:srgbClr val="008184"/>
                </a:solidFill>
                <a:hlinkClick r:id="rId4"/>
              </a:rPr>
              <a:t>LEDs (red)</a:t>
            </a:r>
            <a:r>
              <a:rPr lang="en-US" sz="3600" dirty="0"/>
              <a:t> (8)</a:t>
            </a:r>
            <a:br>
              <a:rPr lang="en-US" sz="3600" dirty="0"/>
            </a:br>
            <a:r>
              <a:rPr lang="en-US" sz="3600" dirty="0">
                <a:solidFill>
                  <a:srgbClr val="008184"/>
                </a:solidFill>
                <a:hlinkClick r:id="rId5"/>
              </a:rPr>
              <a:t>LEDs (green)</a:t>
            </a:r>
            <a:r>
              <a:rPr lang="en-US" sz="3600" dirty="0"/>
              <a:t> (8)</a:t>
            </a:r>
            <a:br>
              <a:rPr lang="en-US" sz="3600" dirty="0"/>
            </a:br>
            <a:r>
              <a:rPr lang="en-US" sz="3600" dirty="0">
                <a:solidFill>
                  <a:srgbClr val="000000"/>
                </a:solidFill>
              </a:rPr>
              <a:t>LEDs (yellow)</a:t>
            </a:r>
            <a:r>
              <a:rPr lang="en-US" sz="3600" dirty="0"/>
              <a:t> (8)</a:t>
            </a:r>
            <a:br>
              <a:rPr lang="en-US" sz="3600" dirty="0"/>
            </a:br>
            <a:r>
              <a:rPr lang="en-US" sz="3600" dirty="0">
                <a:solidFill>
                  <a:srgbClr val="008184"/>
                </a:solidFill>
                <a:hlinkClick r:id="rId6"/>
              </a:rPr>
              <a:t>LEDs (blue)</a:t>
            </a:r>
            <a:r>
              <a:rPr lang="en-US" sz="3600" dirty="0"/>
              <a:t> (3)</a:t>
            </a:r>
            <a:br>
              <a:rPr lang="en-US" sz="3600" dirty="0"/>
            </a:br>
            <a:r>
              <a:rPr lang="en-US" sz="3600" dirty="0">
                <a:solidFill>
                  <a:srgbClr val="008184"/>
                </a:solidFill>
                <a:hlinkClick r:id="rId7"/>
              </a:rPr>
              <a:t>Small DC motor 6/9V</a:t>
            </a:r>
            <a:br>
              <a:rPr lang="en-US" sz="3600" dirty="0"/>
            </a:br>
            <a:r>
              <a:rPr lang="en-US" sz="3600" dirty="0">
                <a:solidFill>
                  <a:srgbClr val="008184"/>
                </a:solidFill>
                <a:hlinkClick r:id="rId8"/>
              </a:rPr>
              <a:t>Small servo motor</a:t>
            </a:r>
            <a:br>
              <a:rPr lang="en-US" sz="3600" dirty="0"/>
            </a:br>
            <a:r>
              <a:rPr lang="en-US" sz="3600" dirty="0">
                <a:solidFill>
                  <a:srgbClr val="008184"/>
                </a:solidFill>
                <a:hlinkClick r:id="rId9"/>
              </a:rPr>
              <a:t>Piezo capsule [</a:t>
            </a:r>
            <a:r>
              <a:rPr lang="en-US" sz="3600" dirty="0">
                <a:solidFill>
                  <a:srgbClr val="000000"/>
                </a:solidFill>
              </a:rPr>
              <a:t>PKM22EPP-40</a:t>
            </a:r>
            <a:r>
              <a:rPr lang="en-US" sz="3600" dirty="0">
                <a:solidFill>
                  <a:srgbClr val="008184"/>
                </a:solidFill>
                <a:hlinkClick r:id="rId10"/>
              </a:rPr>
              <a:t>]</a:t>
            </a:r>
            <a:br>
              <a:rPr lang="en-US" sz="3600" dirty="0"/>
            </a:br>
            <a:r>
              <a:rPr lang="en-US" sz="3600" dirty="0">
                <a:solidFill>
                  <a:srgbClr val="008184"/>
                </a:solidFill>
                <a:hlinkClick r:id="rId11"/>
              </a:rPr>
              <a:t>H-bridge motor driver [L293D]</a:t>
            </a:r>
            <a:br>
              <a:rPr lang="en-US" sz="3600" dirty="0"/>
            </a:br>
            <a:r>
              <a:rPr lang="en-US" sz="3600" dirty="0">
                <a:solidFill>
                  <a:srgbClr val="008184"/>
                </a:solidFill>
                <a:hlinkClick r:id="rId12"/>
              </a:rPr>
              <a:t>Optocouplers [4N35]</a:t>
            </a:r>
            <a:br>
              <a:rPr lang="en-US" sz="3600" dirty="0"/>
            </a:br>
            <a:r>
              <a:rPr lang="en-US" sz="3600" dirty="0" err="1">
                <a:solidFill>
                  <a:srgbClr val="008184"/>
                </a:solidFill>
                <a:hlinkClick r:id="rId13"/>
              </a:rPr>
              <a:t>Mosfet</a:t>
            </a:r>
            <a:r>
              <a:rPr lang="en-US" sz="3600" dirty="0">
                <a:solidFill>
                  <a:srgbClr val="008184"/>
                </a:solidFill>
                <a:hlinkClick r:id="rId13"/>
              </a:rPr>
              <a:t> transistors [IRF520]</a:t>
            </a:r>
            <a:r>
              <a:rPr lang="en-US" sz="3600" dirty="0"/>
              <a:t> (2)</a:t>
            </a:r>
            <a:br>
              <a:rPr lang="en-US" sz="3600" dirty="0"/>
            </a:br>
            <a:r>
              <a:rPr lang="en-US" sz="3600" dirty="0">
                <a:solidFill>
                  <a:srgbClr val="000000"/>
                </a:solidFill>
              </a:rPr>
              <a:t>Capacitors 100 µF </a:t>
            </a:r>
            <a:r>
              <a:rPr lang="en-US" sz="3600" dirty="0"/>
              <a:t>(3)</a:t>
            </a:r>
            <a:br>
              <a:rPr lang="en-US" sz="3600" dirty="0"/>
            </a:br>
            <a:r>
              <a:rPr lang="en-US" sz="3600" dirty="0">
                <a:solidFill>
                  <a:srgbClr val="008184"/>
                </a:solidFill>
                <a:hlinkClick r:id="rId14"/>
              </a:rPr>
              <a:t>Diodes [1N4007]</a:t>
            </a:r>
            <a:r>
              <a:rPr lang="en-US" sz="3600" dirty="0">
                <a:solidFill>
                  <a:srgbClr val="008184"/>
                </a:solidFill>
              </a:rPr>
              <a:t> </a:t>
            </a:r>
            <a:r>
              <a:rPr lang="en-US" sz="3600" dirty="0"/>
              <a:t>(5)</a:t>
            </a:r>
            <a:br>
              <a:rPr lang="en-US" sz="3600" dirty="0"/>
            </a:br>
            <a:r>
              <a:rPr lang="en-US" sz="3600" dirty="0">
                <a:solidFill>
                  <a:srgbClr val="008184"/>
                </a:solidFill>
                <a:hlinkClick r:id="rId15"/>
              </a:rPr>
              <a:t>Transparent gels (red, green, blue)</a:t>
            </a:r>
            <a:endParaRPr lang="en-US" sz="3600" dirty="0"/>
          </a:p>
        </p:txBody>
      </p:sp>
      <p:pic>
        <p:nvPicPr>
          <p:cNvPr id="5" name="Picture Placeholder 4">
            <a:extLst>
              <a:ext uri="{FF2B5EF4-FFF2-40B4-BE49-F238E27FC236}">
                <a16:creationId xmlns:a16="http://schemas.microsoft.com/office/drawing/2014/main" id="{07085AC4-BF8D-4DA9-B6EF-E37F44DC9CB0}"/>
              </a:ext>
            </a:extLst>
          </p:cNvPr>
          <p:cNvPicPr>
            <a:picLocks noGrp="1"/>
          </p:cNvPicPr>
          <p:nvPr>
            <p:ph type="pic" idx="1"/>
          </p:nvPr>
        </p:nvPicPr>
        <p:blipFill>
          <a:blip r:embed="rId16" cstate="print">
            <a:extLst>
              <a:ext uri="{28A0092B-C50C-407E-A947-70E740481C1C}">
                <a14:useLocalDpi xmlns:a14="http://schemas.microsoft.com/office/drawing/2010/main" val="0"/>
              </a:ext>
            </a:extLst>
          </a:blip>
          <a:srcRect t="1477" b="1477"/>
          <a:stretch>
            <a:fillRect/>
          </a:stretch>
        </p:blipFill>
        <p:spPr bwMode="auto">
          <a:prstGeom prst="rect">
            <a:avLst/>
          </a:prstGeom>
          <a:noFill/>
        </p:spPr>
      </p:pic>
      <p:sp>
        <p:nvSpPr>
          <p:cNvPr id="6" name="TextBox 5">
            <a:extLst>
              <a:ext uri="{FF2B5EF4-FFF2-40B4-BE49-F238E27FC236}">
                <a16:creationId xmlns:a16="http://schemas.microsoft.com/office/drawing/2014/main" id="{79FA4D15-1276-83B1-77A6-6532686D266A}"/>
              </a:ext>
            </a:extLst>
          </p:cNvPr>
          <p:cNvSpPr txBox="1"/>
          <p:nvPr/>
        </p:nvSpPr>
        <p:spPr>
          <a:xfrm>
            <a:off x="3047281" y="3244334"/>
            <a:ext cx="6094562" cy="369332"/>
          </a:xfrm>
          <a:prstGeom prst="rect">
            <a:avLst/>
          </a:prstGeom>
          <a:noFill/>
        </p:spPr>
        <p:txBody>
          <a:bodyPr wrap="square">
            <a:spAutoFit/>
          </a:bodyPr>
          <a:lstStyle/>
          <a:p>
            <a:r>
              <a:rPr lang="en-US" sz="1800" dirty="0">
                <a:latin typeface="Open Sans" panose="020B0606030504020204" pitchFamily="34" charset="0"/>
              </a:rPr>
              <a:t> (8)</a:t>
            </a:r>
            <a:endParaRPr lang="en-US" dirty="0"/>
          </a:p>
        </p:txBody>
      </p:sp>
    </p:spTree>
    <p:extLst>
      <p:ext uri="{BB962C8B-B14F-4D97-AF65-F5344CB8AC3E}">
        <p14:creationId xmlns:p14="http://schemas.microsoft.com/office/powerpoint/2010/main" val="28095186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633</TotalTime>
  <Words>4244</Words>
  <Application>Microsoft Office PowerPoint</Application>
  <PresentationFormat>Widescreen</PresentationFormat>
  <Paragraphs>403</Paragraphs>
  <Slides>46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Aptos</vt:lpstr>
      <vt:lpstr>Arial</vt:lpstr>
      <vt:lpstr>Calibri</vt:lpstr>
      <vt:lpstr>Calibri Light</vt:lpstr>
      <vt:lpstr>Consolas</vt:lpstr>
      <vt:lpstr>Noto Sans</vt:lpstr>
      <vt:lpstr>Open Sans</vt:lpstr>
      <vt:lpstr>Office Theme</vt:lpstr>
      <vt:lpstr>Development of Arduino-based robot curriculum for Electronics Engineering Technology  2025 Summer Enhancement Grant </vt:lpstr>
      <vt:lpstr>Introduction </vt:lpstr>
      <vt:lpstr>Introduction </vt:lpstr>
      <vt:lpstr>Bachelor of Science in Engineering Technology Degree with a Major in Electronics Engineering Technology (EET)</vt:lpstr>
      <vt:lpstr>Bachelor of Science in Engineering Technology Degree with a Major in Electronics Engineering Technology (EET)</vt:lpstr>
      <vt:lpstr>Disclaimer</vt:lpstr>
      <vt:lpstr>Phase 1a: Arduino Starter Kit</vt:lpstr>
      <vt:lpstr>Phase 1a: Arduino Starter Kit, Parts list</vt:lpstr>
      <vt:lpstr>Phase 1a: Arduino Starter Kit, Parts list (continued)</vt:lpstr>
      <vt:lpstr>Phase 1a: Arduino Starter Kit, Parts list (continued)</vt:lpstr>
      <vt:lpstr>Phase 1a: Arduino Starter Kit Projects</vt:lpstr>
      <vt:lpstr>Phase 1a: Arduino Starter Kit, Projects (continued)</vt:lpstr>
      <vt:lpstr>Phase 1a: Arduino Starter Kit, Evaluation</vt:lpstr>
      <vt:lpstr>Phase 1b: Arduino Certification</vt:lpstr>
      <vt:lpstr>Phase 1b: Arduino Certification, Evaluation</vt:lpstr>
      <vt:lpstr>Phase 2 Arduino Alvik Robot  </vt:lpstr>
      <vt:lpstr>Phase 2 Arduino Alvik Robot, Evaluation  </vt:lpstr>
      <vt:lpstr>Phase 3 Retrofitting of TI-RSLK MAX robots to use Arduino hardware </vt:lpstr>
      <vt:lpstr>Phase 3 Retrofitting of TI-RSLK MAX robots to use Arduino hardware </vt:lpstr>
      <vt:lpstr>Phase 3 Retrofitting of TI-RSLK MAX robots to use Arduino hardware </vt:lpstr>
      <vt:lpstr>Phase 3 Retrofitting of TI-RSLK MAX robots to use Arduino hardware </vt:lpstr>
      <vt:lpstr>Phase 3 Retrofitting of TI-RSLK MAX robots to use Arduino hardware </vt:lpstr>
      <vt:lpstr>Pololu Romi Chassis Kit   </vt:lpstr>
      <vt:lpstr>Bumper switches </vt:lpstr>
      <vt:lpstr>Bumper switches schematic </vt:lpstr>
      <vt:lpstr>Arduino UNO R3</vt:lpstr>
      <vt:lpstr>Arduino Motor Shield Rev 3</vt:lpstr>
      <vt:lpstr>L298P Dual full-bridge driver</vt:lpstr>
      <vt:lpstr>Arduino Motor Shield Rev 3 schematic, Connections to L298P</vt:lpstr>
      <vt:lpstr>Arduino Motor Shield Rev 3, connections to batteries and dc motors</vt:lpstr>
      <vt:lpstr>Example Program</vt:lpstr>
      <vt:lpstr>Example Program</vt:lpstr>
      <vt:lpstr>Example Program, initializing global variables for pin numbers for Motor Shield Rev 3</vt:lpstr>
      <vt:lpstr>Example Program, initializing global variables for pin numbers for Bumper switches</vt:lpstr>
      <vt:lpstr>Example Program, setup(), set up pin directions as outputs for Motor Shield</vt:lpstr>
      <vt:lpstr>Example Program, setup(), set up pin directions as inputs and enable pull-up resistors for Bumper Switches (need schematic for switches?)</vt:lpstr>
      <vt:lpstr>Example Program, setup(), set up pins on Motor Shield to prepare to go forward, set thebrakes, and stop motors</vt:lpstr>
      <vt:lpstr>Example Program, loop(), if any bumper switches have been closed, STOP…</vt:lpstr>
      <vt:lpstr>Example Program, loop(), if any bumper switches have been closed, STOP, REVERSE…</vt:lpstr>
      <vt:lpstr>Example Program, loop(), if any bumper switches have been closed, STOP, REVERSE, STOP, </vt:lpstr>
      <vt:lpstr>Example Program, loop(), if any bumper switches have been closed, STOP, REVERSE, STOP, SPIN CLOCKWISE,… </vt:lpstr>
      <vt:lpstr>Example Program, loop(), if any bumper switches have been closed, STOP, REVERSE, STOP, SPIN CLOCKWISE, STOP, …</vt:lpstr>
      <vt:lpstr>Example Program, loop(), if any bumper switches have been closed, STOP, REVERSE, STOP, SPIN CLOCKWISE, STOP, and MOVE FORWARD!</vt:lpstr>
      <vt:lpstr>Future possibilities</vt:lpstr>
      <vt:lpstr>References</vt:lpstr>
      <vt:lpstr>Acknowledgments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Development of Arduino-based robot curriculum for Electronics Engineering Technology 2025 Summer Enhancement Grant Report</dc:title>
  <dc:creator>Erik Mayer</dc:creator>
  <cp:lastModifiedBy>Erik Mayer</cp:lastModifiedBy>
  <cp:revision>53</cp:revision>
  <dcterms:created xsi:type="dcterms:W3CDTF">2025-11-09T21:25:19Z</dcterms:created>
  <dcterms:modified xsi:type="dcterms:W3CDTF">2025-11-14T15:02:16Z</dcterms:modified>
</cp:coreProperties>
</file>

<file path=docProps/thumbnail.jpeg>
</file>